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 id="2147483686" r:id="rId2"/>
    <p:sldMasterId id="2147483698" r:id="rId3"/>
    <p:sldMasterId id="2147483648" r:id="rId4"/>
  </p:sldMasterIdLst>
  <p:notesMasterIdLst>
    <p:notesMasterId r:id="rId36"/>
  </p:notesMasterIdLst>
  <p:sldIdLst>
    <p:sldId id="258" r:id="rId5"/>
    <p:sldId id="344" r:id="rId6"/>
    <p:sldId id="335" r:id="rId7"/>
    <p:sldId id="316" r:id="rId8"/>
    <p:sldId id="322" r:id="rId9"/>
    <p:sldId id="338" r:id="rId10"/>
    <p:sldId id="337" r:id="rId11"/>
    <p:sldId id="336" r:id="rId12"/>
    <p:sldId id="339" r:id="rId13"/>
    <p:sldId id="340" r:id="rId14"/>
    <p:sldId id="341" r:id="rId15"/>
    <p:sldId id="342" r:id="rId16"/>
    <p:sldId id="343" r:id="rId17"/>
    <p:sldId id="348" r:id="rId18"/>
    <p:sldId id="345" r:id="rId19"/>
    <p:sldId id="347" r:id="rId20"/>
    <p:sldId id="350" r:id="rId21"/>
    <p:sldId id="349" r:id="rId22"/>
    <p:sldId id="346" r:id="rId23"/>
    <p:sldId id="362" r:id="rId24"/>
    <p:sldId id="354" r:id="rId25"/>
    <p:sldId id="351" r:id="rId26"/>
    <p:sldId id="363" r:id="rId27"/>
    <p:sldId id="355" r:id="rId28"/>
    <p:sldId id="356" r:id="rId29"/>
    <p:sldId id="357" r:id="rId30"/>
    <p:sldId id="358" r:id="rId31"/>
    <p:sldId id="359" r:id="rId32"/>
    <p:sldId id="360" r:id="rId33"/>
    <p:sldId id="361" r:id="rId34"/>
    <p:sldId id="29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AA034A-A51B-963D-53EA-859B79320011}" v="183" dt="2023-04-01T14:22:40.245"/>
    <p1510:client id="{335BB2F0-FCD5-6599-350F-820FE7836D4E}" v="362" dt="2023-03-20T14:22:17.926"/>
    <p1510:client id="{43FAC900-B07E-25E9-D151-0FF72E1C059F}" v="1234" dt="2023-03-14T00:40:44.764"/>
    <p1510:client id="{574CF6ED-8903-227B-2F51-1CF1337446A0}" v="691" dt="2023-03-29T01:08:34.095"/>
    <p1510:client id="{6F17116B-A2BE-B259-7205-0CB35EDAB02C}" v="45" dt="2023-03-14T01:12:29.089"/>
    <p1510:client id="{70E3731F-574D-5CC5-05A0-661E6FE804FF}" v="830" dt="2023-02-27T02:07:50.643"/>
    <p1510:client id="{833AAE62-DFF0-1A08-6D52-4C9F6C6F39C3}" v="850" dt="2022-12-29T04:12:45.603"/>
    <p1510:client id="{89812A03-4730-2601-9249-A92DA33F8F95}" v="1285" dt="2023-04-02T16:11:11.414"/>
    <p1510:client id="{9A9B318E-FAF7-CE95-EA20-5A5D573FAED5}" v="5" dt="2023-03-29T01:56:55.929"/>
    <p1510:client id="{A773E845-F645-0FB6-AAE8-3C105D507679}" v="514" dt="2023-04-01T13:58:50.593"/>
    <p1510:client id="{AC1ACDCA-0B2C-1D1F-C7C3-35AD6C168E19}" v="171" dt="2022-12-29T04:26:00.583"/>
    <p1510:client id="{B89DCE1B-DE62-BB75-42E5-989A1F4D5D30}" v="398" dt="2023-03-27T15:40:43.088"/>
    <p1510:client id="{C7155550-D101-0AF7-3924-3AD47F9D384A}" v="568" dt="2023-03-24T20:37:25.853"/>
    <p1510:client id="{DEA44882-C2CF-496F-9E0F-BEF83F17440E}" v="37" dt="2022-12-20T03:54:24.135"/>
    <p1510:client id="{EFC6CE03-5A55-52C8-8519-3B156B19B606}" v="750" dt="2023-03-19T16:57:49.464"/>
    <p1510:client id="{FE727184-2416-5A74-9683-F026FF8F0C26}" v="523" dt="2023-03-26T13:57:03.9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06B594-6F4F-4A23-A62E-69E8517A3B1A}" type="datetimeFigureOut">
              <a:t>4/2/2023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349DC2-6260-4BAF-92AC-94D1D769DB71}" type="slidenum">
              <a:t>‹#›</a:t>
            </a:fld>
            <a:endParaRPr lang="en-US"/>
          </a:p>
        </p:txBody>
      </p:sp>
    </p:spTree>
    <p:extLst>
      <p:ext uri="{BB962C8B-B14F-4D97-AF65-F5344CB8AC3E}">
        <p14:creationId xmlns:p14="http://schemas.microsoft.com/office/powerpoint/2010/main" val="504789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4/2/2023</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283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4/2/2023</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564047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4/2/2023</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976349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B047267-9700-EE40-900B-D5838346DBEB}" type="datetimeFigureOut">
              <a:rPr lang="en-US" smtClean="0"/>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CBCA98-D3EC-8D4D-A90E-14A438EADC46}" type="slidenum">
              <a:rPr lang="en-US" smtClean="0"/>
              <a:t>‹#›</a:t>
            </a:fld>
            <a:endParaRPr lang="en-US"/>
          </a:p>
        </p:txBody>
      </p:sp>
    </p:spTree>
    <p:extLst>
      <p:ext uri="{BB962C8B-B14F-4D97-AF65-F5344CB8AC3E}">
        <p14:creationId xmlns:p14="http://schemas.microsoft.com/office/powerpoint/2010/main" val="150962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047267-9700-EE40-900B-D5838346DBEB}" type="datetimeFigureOut">
              <a:rPr lang="en-US" smtClean="0"/>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CBCA98-D3EC-8D4D-A90E-14A438EADC46}" type="slidenum">
              <a:rPr lang="en-US" smtClean="0"/>
              <a:t>‹#›</a:t>
            </a:fld>
            <a:endParaRPr lang="en-US"/>
          </a:p>
        </p:txBody>
      </p:sp>
    </p:spTree>
    <p:extLst>
      <p:ext uri="{BB962C8B-B14F-4D97-AF65-F5344CB8AC3E}">
        <p14:creationId xmlns:p14="http://schemas.microsoft.com/office/powerpoint/2010/main" val="1046802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047267-9700-EE40-900B-D5838346DBEB}" type="datetimeFigureOut">
              <a:rPr lang="en-US" smtClean="0"/>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CBCA98-D3EC-8D4D-A90E-14A438EADC46}" type="slidenum">
              <a:rPr lang="en-US" smtClean="0"/>
              <a:t>‹#›</a:t>
            </a:fld>
            <a:endParaRPr lang="en-US"/>
          </a:p>
        </p:txBody>
      </p:sp>
    </p:spTree>
    <p:extLst>
      <p:ext uri="{BB962C8B-B14F-4D97-AF65-F5344CB8AC3E}">
        <p14:creationId xmlns:p14="http://schemas.microsoft.com/office/powerpoint/2010/main" val="1422993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B047267-9700-EE40-900B-D5838346DBEB}" type="datetimeFigureOut">
              <a:rPr lang="en-US" smtClean="0"/>
              <a:t>4/2/2023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CBCA98-D3EC-8D4D-A90E-14A438EADC46}" type="slidenum">
              <a:rPr lang="en-US" smtClean="0"/>
              <a:t>‹#›</a:t>
            </a:fld>
            <a:endParaRPr lang="en-US"/>
          </a:p>
        </p:txBody>
      </p:sp>
    </p:spTree>
    <p:extLst>
      <p:ext uri="{BB962C8B-B14F-4D97-AF65-F5344CB8AC3E}">
        <p14:creationId xmlns:p14="http://schemas.microsoft.com/office/powerpoint/2010/main" val="18659790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047267-9700-EE40-900B-D5838346DBEB}" type="datetimeFigureOut">
              <a:rPr lang="en-US" smtClean="0"/>
              <a:t>4/2/2023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CBCA98-D3EC-8D4D-A90E-14A438EADC46}" type="slidenum">
              <a:rPr lang="en-US" smtClean="0"/>
              <a:t>‹#›</a:t>
            </a:fld>
            <a:endParaRPr lang="en-US"/>
          </a:p>
        </p:txBody>
      </p:sp>
    </p:spTree>
    <p:extLst>
      <p:ext uri="{BB962C8B-B14F-4D97-AF65-F5344CB8AC3E}">
        <p14:creationId xmlns:p14="http://schemas.microsoft.com/office/powerpoint/2010/main" val="18057760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B047267-9700-EE40-900B-D5838346DBEB}" type="datetimeFigureOut">
              <a:rPr lang="en-US" smtClean="0"/>
              <a:t>4/2/2023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CBCA98-D3EC-8D4D-A90E-14A438EADC46}" type="slidenum">
              <a:rPr lang="en-US" smtClean="0"/>
              <a:t>‹#›</a:t>
            </a:fld>
            <a:endParaRPr lang="en-US"/>
          </a:p>
        </p:txBody>
      </p:sp>
    </p:spTree>
    <p:extLst>
      <p:ext uri="{BB962C8B-B14F-4D97-AF65-F5344CB8AC3E}">
        <p14:creationId xmlns:p14="http://schemas.microsoft.com/office/powerpoint/2010/main" val="1438904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047267-9700-EE40-900B-D5838346DBEB}" type="datetimeFigureOut">
              <a:rPr lang="en-US" smtClean="0"/>
              <a:t>4/2/2023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CBCA98-D3EC-8D4D-A90E-14A438EADC46}" type="slidenum">
              <a:rPr lang="en-US" smtClean="0"/>
              <a:t>‹#›</a:t>
            </a:fld>
            <a:endParaRPr lang="en-US"/>
          </a:p>
        </p:txBody>
      </p:sp>
    </p:spTree>
    <p:extLst>
      <p:ext uri="{BB962C8B-B14F-4D97-AF65-F5344CB8AC3E}">
        <p14:creationId xmlns:p14="http://schemas.microsoft.com/office/powerpoint/2010/main" val="8467505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B047267-9700-EE40-900B-D5838346DBEB}" type="datetimeFigureOut">
              <a:rPr lang="en-US" smtClean="0"/>
              <a:t>4/2/2023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CBCA98-D3EC-8D4D-A90E-14A438EADC46}" type="slidenum">
              <a:rPr lang="en-US" smtClean="0"/>
              <a:t>‹#›</a:t>
            </a:fld>
            <a:endParaRPr lang="en-US"/>
          </a:p>
        </p:txBody>
      </p:sp>
    </p:spTree>
    <p:extLst>
      <p:ext uri="{BB962C8B-B14F-4D97-AF65-F5344CB8AC3E}">
        <p14:creationId xmlns:p14="http://schemas.microsoft.com/office/powerpoint/2010/main" val="2110201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4/2/2023</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0297845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B047267-9700-EE40-900B-D5838346DBEB}" type="datetimeFigureOut">
              <a:rPr lang="en-US" smtClean="0"/>
              <a:t>4/2/2023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CBCA98-D3EC-8D4D-A90E-14A438EADC46}" type="slidenum">
              <a:rPr lang="en-US" smtClean="0"/>
              <a:t>‹#›</a:t>
            </a:fld>
            <a:endParaRPr lang="en-US"/>
          </a:p>
        </p:txBody>
      </p:sp>
    </p:spTree>
    <p:extLst>
      <p:ext uri="{BB962C8B-B14F-4D97-AF65-F5344CB8AC3E}">
        <p14:creationId xmlns:p14="http://schemas.microsoft.com/office/powerpoint/2010/main" val="468802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047267-9700-EE40-900B-D5838346DBEB}" type="datetimeFigureOut">
              <a:rPr lang="en-US" smtClean="0"/>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CBCA98-D3EC-8D4D-A90E-14A438EADC46}" type="slidenum">
              <a:rPr lang="en-US" smtClean="0"/>
              <a:t>‹#›</a:t>
            </a:fld>
            <a:endParaRPr lang="en-US"/>
          </a:p>
        </p:txBody>
      </p:sp>
    </p:spTree>
    <p:extLst>
      <p:ext uri="{BB962C8B-B14F-4D97-AF65-F5344CB8AC3E}">
        <p14:creationId xmlns:p14="http://schemas.microsoft.com/office/powerpoint/2010/main" val="414106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047267-9700-EE40-900B-D5838346DBEB}" type="datetimeFigureOut">
              <a:rPr lang="en-US" smtClean="0"/>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CBCA98-D3EC-8D4D-A90E-14A438EADC46}" type="slidenum">
              <a:rPr lang="en-US" smtClean="0"/>
              <a:t>‹#›</a:t>
            </a:fld>
            <a:endParaRPr lang="en-US"/>
          </a:p>
        </p:txBody>
      </p:sp>
    </p:spTree>
    <p:extLst>
      <p:ext uri="{BB962C8B-B14F-4D97-AF65-F5344CB8AC3E}">
        <p14:creationId xmlns:p14="http://schemas.microsoft.com/office/powerpoint/2010/main" val="2048828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8098662C-A785-35DA-878D-6AA48A8BC6CC}"/>
              </a:ext>
            </a:extLst>
          </p:cNvPr>
          <p:cNvSpPr>
            <a:spLocks noGrp="1"/>
          </p:cNvSpPr>
          <p:nvPr>
            <p:ph type="dt" sz="half" idx="10"/>
          </p:nvPr>
        </p:nvSpPr>
        <p:spPr/>
        <p:txBody>
          <a:bodyPr/>
          <a:lstStyle>
            <a:lvl1pPr>
              <a:defRPr/>
            </a:lvl1pPr>
          </a:lstStyle>
          <a:p>
            <a:pPr>
              <a:defRPr/>
            </a:pPr>
            <a:fld id="{59929126-91F2-455C-883F-08E2C603CD16}" type="datetimeFigureOut">
              <a:rPr lang="en-US"/>
              <a:pPr>
                <a:defRPr/>
              </a:pPr>
              <a:t>4/2/2023</a:t>
            </a:fld>
            <a:endParaRPr lang="en-US"/>
          </a:p>
        </p:txBody>
      </p:sp>
      <p:sp>
        <p:nvSpPr>
          <p:cNvPr id="5" name="Footer Placeholder 4">
            <a:extLst>
              <a:ext uri="{FF2B5EF4-FFF2-40B4-BE49-F238E27FC236}">
                <a16:creationId xmlns:a16="http://schemas.microsoft.com/office/drawing/2014/main" id="{591CD777-4DE0-0168-97B6-F81CE713D64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84D031F-3335-9BAC-7C5C-B4DB3D438FE8}"/>
              </a:ext>
            </a:extLst>
          </p:cNvPr>
          <p:cNvSpPr>
            <a:spLocks noGrp="1"/>
          </p:cNvSpPr>
          <p:nvPr>
            <p:ph type="sldNum" sz="quarter" idx="12"/>
          </p:nvPr>
        </p:nvSpPr>
        <p:spPr/>
        <p:txBody>
          <a:bodyPr/>
          <a:lstStyle>
            <a:lvl1pPr>
              <a:defRPr/>
            </a:lvl1pPr>
          </a:lstStyle>
          <a:p>
            <a:fld id="{72ED1082-B2E1-4770-B53C-9B3F89F1B2E1}" type="slidenum">
              <a:rPr lang="en-US" altLang="en-US"/>
              <a:pPr/>
              <a:t>‹#›</a:t>
            </a:fld>
            <a:endParaRPr lang="en-US" altLang="en-US"/>
          </a:p>
        </p:txBody>
      </p:sp>
    </p:spTree>
    <p:extLst>
      <p:ext uri="{BB962C8B-B14F-4D97-AF65-F5344CB8AC3E}">
        <p14:creationId xmlns:p14="http://schemas.microsoft.com/office/powerpoint/2010/main" val="20118426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08E2AF-B911-F0ED-400E-2583F8B54087}"/>
              </a:ext>
            </a:extLst>
          </p:cNvPr>
          <p:cNvSpPr>
            <a:spLocks noGrp="1"/>
          </p:cNvSpPr>
          <p:nvPr>
            <p:ph type="dt" sz="half" idx="10"/>
          </p:nvPr>
        </p:nvSpPr>
        <p:spPr/>
        <p:txBody>
          <a:bodyPr/>
          <a:lstStyle>
            <a:lvl1pPr>
              <a:defRPr/>
            </a:lvl1pPr>
          </a:lstStyle>
          <a:p>
            <a:pPr>
              <a:defRPr/>
            </a:pPr>
            <a:fld id="{801E668C-8A1D-4546-B4DC-279EAB132CA4}" type="datetimeFigureOut">
              <a:rPr lang="en-US"/>
              <a:pPr>
                <a:defRPr/>
              </a:pPr>
              <a:t>4/2/2023</a:t>
            </a:fld>
            <a:endParaRPr lang="en-US"/>
          </a:p>
        </p:txBody>
      </p:sp>
      <p:sp>
        <p:nvSpPr>
          <p:cNvPr id="5" name="Footer Placeholder 4">
            <a:extLst>
              <a:ext uri="{FF2B5EF4-FFF2-40B4-BE49-F238E27FC236}">
                <a16:creationId xmlns:a16="http://schemas.microsoft.com/office/drawing/2014/main" id="{6FC638B4-BF85-5651-CD42-1414821CAE7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0DE2340-1A40-2A4C-B14A-BE89B642C556}"/>
              </a:ext>
            </a:extLst>
          </p:cNvPr>
          <p:cNvSpPr>
            <a:spLocks noGrp="1"/>
          </p:cNvSpPr>
          <p:nvPr>
            <p:ph type="sldNum" sz="quarter" idx="12"/>
          </p:nvPr>
        </p:nvSpPr>
        <p:spPr/>
        <p:txBody>
          <a:bodyPr/>
          <a:lstStyle>
            <a:lvl1pPr>
              <a:defRPr/>
            </a:lvl1pPr>
          </a:lstStyle>
          <a:p>
            <a:fld id="{B313117D-3667-4C68-8272-269D0BF25F5C}" type="slidenum">
              <a:rPr lang="en-US" altLang="en-US"/>
              <a:pPr/>
              <a:t>‹#›</a:t>
            </a:fld>
            <a:endParaRPr lang="en-US" altLang="en-US"/>
          </a:p>
        </p:txBody>
      </p:sp>
    </p:spTree>
    <p:extLst>
      <p:ext uri="{BB962C8B-B14F-4D97-AF65-F5344CB8AC3E}">
        <p14:creationId xmlns:p14="http://schemas.microsoft.com/office/powerpoint/2010/main" val="37606883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85A961-6A22-3DAB-A2CD-F7F177C6BA62}"/>
              </a:ext>
            </a:extLst>
          </p:cNvPr>
          <p:cNvSpPr>
            <a:spLocks noGrp="1"/>
          </p:cNvSpPr>
          <p:nvPr>
            <p:ph type="dt" sz="half" idx="10"/>
          </p:nvPr>
        </p:nvSpPr>
        <p:spPr/>
        <p:txBody>
          <a:bodyPr/>
          <a:lstStyle>
            <a:lvl1pPr>
              <a:defRPr/>
            </a:lvl1pPr>
          </a:lstStyle>
          <a:p>
            <a:pPr>
              <a:defRPr/>
            </a:pPr>
            <a:fld id="{BAAEE4FD-100B-413A-A7F9-1ABDFB62D29E}" type="datetimeFigureOut">
              <a:rPr lang="en-US"/>
              <a:pPr>
                <a:defRPr/>
              </a:pPr>
              <a:t>4/2/2023</a:t>
            </a:fld>
            <a:endParaRPr lang="en-US"/>
          </a:p>
        </p:txBody>
      </p:sp>
      <p:sp>
        <p:nvSpPr>
          <p:cNvPr id="5" name="Footer Placeholder 4">
            <a:extLst>
              <a:ext uri="{FF2B5EF4-FFF2-40B4-BE49-F238E27FC236}">
                <a16:creationId xmlns:a16="http://schemas.microsoft.com/office/drawing/2014/main" id="{284078CB-2CBC-5BA1-0B81-B22DD0192A9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F6810F0-712D-DE90-6D81-F2F24CE32142}"/>
              </a:ext>
            </a:extLst>
          </p:cNvPr>
          <p:cNvSpPr>
            <a:spLocks noGrp="1"/>
          </p:cNvSpPr>
          <p:nvPr>
            <p:ph type="sldNum" sz="quarter" idx="12"/>
          </p:nvPr>
        </p:nvSpPr>
        <p:spPr/>
        <p:txBody>
          <a:bodyPr/>
          <a:lstStyle>
            <a:lvl1pPr>
              <a:defRPr/>
            </a:lvl1pPr>
          </a:lstStyle>
          <a:p>
            <a:fld id="{C75FB587-4EC1-4541-915A-DDC83A993C94}" type="slidenum">
              <a:rPr lang="en-US" altLang="en-US"/>
              <a:pPr/>
              <a:t>‹#›</a:t>
            </a:fld>
            <a:endParaRPr lang="en-US" altLang="en-US"/>
          </a:p>
        </p:txBody>
      </p:sp>
    </p:spTree>
    <p:extLst>
      <p:ext uri="{BB962C8B-B14F-4D97-AF65-F5344CB8AC3E}">
        <p14:creationId xmlns:p14="http://schemas.microsoft.com/office/powerpoint/2010/main" val="442788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E453294D-5504-2722-B9BC-3EC0911771CF}"/>
              </a:ext>
            </a:extLst>
          </p:cNvPr>
          <p:cNvSpPr>
            <a:spLocks noGrp="1"/>
          </p:cNvSpPr>
          <p:nvPr>
            <p:ph type="dt" sz="half" idx="10"/>
          </p:nvPr>
        </p:nvSpPr>
        <p:spPr/>
        <p:txBody>
          <a:bodyPr/>
          <a:lstStyle>
            <a:lvl1pPr>
              <a:defRPr/>
            </a:lvl1pPr>
          </a:lstStyle>
          <a:p>
            <a:pPr>
              <a:defRPr/>
            </a:pPr>
            <a:fld id="{96D8D2B4-6A06-4F6B-B205-69C510F029A5}" type="datetimeFigureOut">
              <a:rPr lang="en-US"/>
              <a:pPr>
                <a:defRPr/>
              </a:pPr>
              <a:t>4/2/2023</a:t>
            </a:fld>
            <a:endParaRPr lang="en-US"/>
          </a:p>
        </p:txBody>
      </p:sp>
      <p:sp>
        <p:nvSpPr>
          <p:cNvPr id="6" name="Footer Placeholder 4">
            <a:extLst>
              <a:ext uri="{FF2B5EF4-FFF2-40B4-BE49-F238E27FC236}">
                <a16:creationId xmlns:a16="http://schemas.microsoft.com/office/drawing/2014/main" id="{D99B4C1F-74AE-D648-ABCB-384924E6A9CA}"/>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F1824B8-451A-772A-2E21-EE7BFCD021CF}"/>
              </a:ext>
            </a:extLst>
          </p:cNvPr>
          <p:cNvSpPr>
            <a:spLocks noGrp="1"/>
          </p:cNvSpPr>
          <p:nvPr>
            <p:ph type="sldNum" sz="quarter" idx="12"/>
          </p:nvPr>
        </p:nvSpPr>
        <p:spPr/>
        <p:txBody>
          <a:bodyPr/>
          <a:lstStyle>
            <a:lvl1pPr>
              <a:defRPr/>
            </a:lvl1pPr>
          </a:lstStyle>
          <a:p>
            <a:fld id="{B54BE2B6-8743-4ABC-A2E5-F4C9AE435CF4}" type="slidenum">
              <a:rPr lang="en-US" altLang="en-US"/>
              <a:pPr/>
              <a:t>‹#›</a:t>
            </a:fld>
            <a:endParaRPr lang="en-US" altLang="en-US"/>
          </a:p>
        </p:txBody>
      </p:sp>
    </p:spTree>
    <p:extLst>
      <p:ext uri="{BB962C8B-B14F-4D97-AF65-F5344CB8AC3E}">
        <p14:creationId xmlns:p14="http://schemas.microsoft.com/office/powerpoint/2010/main" val="20873489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D282D4FB-201B-D2C1-841A-E5D8DB6208BD}"/>
              </a:ext>
            </a:extLst>
          </p:cNvPr>
          <p:cNvSpPr>
            <a:spLocks noGrp="1"/>
          </p:cNvSpPr>
          <p:nvPr>
            <p:ph type="dt" sz="half" idx="10"/>
          </p:nvPr>
        </p:nvSpPr>
        <p:spPr/>
        <p:txBody>
          <a:bodyPr/>
          <a:lstStyle>
            <a:lvl1pPr>
              <a:defRPr/>
            </a:lvl1pPr>
          </a:lstStyle>
          <a:p>
            <a:pPr>
              <a:defRPr/>
            </a:pPr>
            <a:fld id="{4F15B98B-D1EB-4B88-98E6-7209E3BDC616}" type="datetimeFigureOut">
              <a:rPr lang="en-US"/>
              <a:pPr>
                <a:defRPr/>
              </a:pPr>
              <a:t>4/2/2023</a:t>
            </a:fld>
            <a:endParaRPr lang="en-US"/>
          </a:p>
        </p:txBody>
      </p:sp>
      <p:sp>
        <p:nvSpPr>
          <p:cNvPr id="8" name="Footer Placeholder 4">
            <a:extLst>
              <a:ext uri="{FF2B5EF4-FFF2-40B4-BE49-F238E27FC236}">
                <a16:creationId xmlns:a16="http://schemas.microsoft.com/office/drawing/2014/main" id="{B0C7C8E1-CAE0-CB34-DC71-5637D6AE994B}"/>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FCC7BEFD-F65C-E655-A62E-E72E39B45504}"/>
              </a:ext>
            </a:extLst>
          </p:cNvPr>
          <p:cNvSpPr>
            <a:spLocks noGrp="1"/>
          </p:cNvSpPr>
          <p:nvPr>
            <p:ph type="sldNum" sz="quarter" idx="12"/>
          </p:nvPr>
        </p:nvSpPr>
        <p:spPr/>
        <p:txBody>
          <a:bodyPr/>
          <a:lstStyle>
            <a:lvl1pPr>
              <a:defRPr/>
            </a:lvl1pPr>
          </a:lstStyle>
          <a:p>
            <a:fld id="{CBE3A70B-3876-4993-BA4D-FB313A232CE8}" type="slidenum">
              <a:rPr lang="en-US" altLang="en-US"/>
              <a:pPr/>
              <a:t>‹#›</a:t>
            </a:fld>
            <a:endParaRPr lang="en-US" altLang="en-US"/>
          </a:p>
        </p:txBody>
      </p:sp>
    </p:spTree>
    <p:extLst>
      <p:ext uri="{BB962C8B-B14F-4D97-AF65-F5344CB8AC3E}">
        <p14:creationId xmlns:p14="http://schemas.microsoft.com/office/powerpoint/2010/main" val="30951052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07D06771-4F1F-2E7E-6CC2-69511564F15F}"/>
              </a:ext>
            </a:extLst>
          </p:cNvPr>
          <p:cNvSpPr>
            <a:spLocks noGrp="1"/>
          </p:cNvSpPr>
          <p:nvPr>
            <p:ph type="dt" sz="half" idx="10"/>
          </p:nvPr>
        </p:nvSpPr>
        <p:spPr/>
        <p:txBody>
          <a:bodyPr/>
          <a:lstStyle>
            <a:lvl1pPr>
              <a:defRPr/>
            </a:lvl1pPr>
          </a:lstStyle>
          <a:p>
            <a:pPr>
              <a:defRPr/>
            </a:pPr>
            <a:fld id="{AE72D812-E2BF-475A-9D19-7960FFB3F914}" type="datetimeFigureOut">
              <a:rPr lang="en-US"/>
              <a:pPr>
                <a:defRPr/>
              </a:pPr>
              <a:t>4/2/2023</a:t>
            </a:fld>
            <a:endParaRPr lang="en-US"/>
          </a:p>
        </p:txBody>
      </p:sp>
      <p:sp>
        <p:nvSpPr>
          <p:cNvPr id="4" name="Footer Placeholder 4">
            <a:extLst>
              <a:ext uri="{FF2B5EF4-FFF2-40B4-BE49-F238E27FC236}">
                <a16:creationId xmlns:a16="http://schemas.microsoft.com/office/drawing/2014/main" id="{E9F0916F-1631-3AE4-EE57-369466908C7C}"/>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4A06C031-10AD-3A49-0E4E-1C82CE509F4A}"/>
              </a:ext>
            </a:extLst>
          </p:cNvPr>
          <p:cNvSpPr>
            <a:spLocks noGrp="1"/>
          </p:cNvSpPr>
          <p:nvPr>
            <p:ph type="sldNum" sz="quarter" idx="12"/>
          </p:nvPr>
        </p:nvSpPr>
        <p:spPr/>
        <p:txBody>
          <a:bodyPr/>
          <a:lstStyle>
            <a:lvl1pPr>
              <a:defRPr/>
            </a:lvl1pPr>
          </a:lstStyle>
          <a:p>
            <a:fld id="{13B79AF9-B08A-40AC-8140-C64BE7AC7477}" type="slidenum">
              <a:rPr lang="en-US" altLang="en-US"/>
              <a:pPr/>
              <a:t>‹#›</a:t>
            </a:fld>
            <a:endParaRPr lang="en-US" altLang="en-US"/>
          </a:p>
        </p:txBody>
      </p:sp>
    </p:spTree>
    <p:extLst>
      <p:ext uri="{BB962C8B-B14F-4D97-AF65-F5344CB8AC3E}">
        <p14:creationId xmlns:p14="http://schemas.microsoft.com/office/powerpoint/2010/main" val="28723882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70F55A70-BAFC-D3C4-FA0A-2D0D41ECEEF4}"/>
              </a:ext>
            </a:extLst>
          </p:cNvPr>
          <p:cNvSpPr>
            <a:spLocks noGrp="1"/>
          </p:cNvSpPr>
          <p:nvPr>
            <p:ph type="dt" sz="half" idx="10"/>
          </p:nvPr>
        </p:nvSpPr>
        <p:spPr/>
        <p:txBody>
          <a:bodyPr/>
          <a:lstStyle>
            <a:lvl1pPr>
              <a:defRPr/>
            </a:lvl1pPr>
          </a:lstStyle>
          <a:p>
            <a:pPr>
              <a:defRPr/>
            </a:pPr>
            <a:fld id="{26C82B79-405D-4364-8733-D9537D677801}" type="datetimeFigureOut">
              <a:rPr lang="en-US"/>
              <a:pPr>
                <a:defRPr/>
              </a:pPr>
              <a:t>4/2/2023</a:t>
            </a:fld>
            <a:endParaRPr lang="en-US"/>
          </a:p>
        </p:txBody>
      </p:sp>
      <p:sp>
        <p:nvSpPr>
          <p:cNvPr id="3" name="Footer Placeholder 4">
            <a:extLst>
              <a:ext uri="{FF2B5EF4-FFF2-40B4-BE49-F238E27FC236}">
                <a16:creationId xmlns:a16="http://schemas.microsoft.com/office/drawing/2014/main" id="{65C3E0EF-8BD7-1FED-F3FC-A60A53020C0B}"/>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DB9E96E9-80A4-D168-16C8-ABB6796F6A55}"/>
              </a:ext>
            </a:extLst>
          </p:cNvPr>
          <p:cNvSpPr>
            <a:spLocks noGrp="1"/>
          </p:cNvSpPr>
          <p:nvPr>
            <p:ph type="sldNum" sz="quarter" idx="12"/>
          </p:nvPr>
        </p:nvSpPr>
        <p:spPr/>
        <p:txBody>
          <a:bodyPr/>
          <a:lstStyle>
            <a:lvl1pPr>
              <a:defRPr/>
            </a:lvl1pPr>
          </a:lstStyle>
          <a:p>
            <a:fld id="{44B9293C-6FAA-4A79-B75D-F1AD157CE449}" type="slidenum">
              <a:rPr lang="en-US" altLang="en-US"/>
              <a:pPr/>
              <a:t>‹#›</a:t>
            </a:fld>
            <a:endParaRPr lang="en-US" altLang="en-US"/>
          </a:p>
        </p:txBody>
      </p:sp>
    </p:spTree>
    <p:extLst>
      <p:ext uri="{BB962C8B-B14F-4D97-AF65-F5344CB8AC3E}">
        <p14:creationId xmlns:p14="http://schemas.microsoft.com/office/powerpoint/2010/main" val="3743395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4/2/2023</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6584768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D35BC25B-B2C0-F36B-6EA7-F574D1014B52}"/>
              </a:ext>
            </a:extLst>
          </p:cNvPr>
          <p:cNvSpPr>
            <a:spLocks noGrp="1"/>
          </p:cNvSpPr>
          <p:nvPr>
            <p:ph type="dt" sz="half" idx="10"/>
          </p:nvPr>
        </p:nvSpPr>
        <p:spPr/>
        <p:txBody>
          <a:bodyPr/>
          <a:lstStyle>
            <a:lvl1pPr>
              <a:defRPr/>
            </a:lvl1pPr>
          </a:lstStyle>
          <a:p>
            <a:pPr>
              <a:defRPr/>
            </a:pPr>
            <a:fld id="{BDEB2463-1DE5-467C-B268-282F3FC68DD2}" type="datetimeFigureOut">
              <a:rPr lang="en-US"/>
              <a:pPr>
                <a:defRPr/>
              </a:pPr>
              <a:t>4/2/2023</a:t>
            </a:fld>
            <a:endParaRPr lang="en-US"/>
          </a:p>
        </p:txBody>
      </p:sp>
      <p:sp>
        <p:nvSpPr>
          <p:cNvPr id="6" name="Footer Placeholder 4">
            <a:extLst>
              <a:ext uri="{FF2B5EF4-FFF2-40B4-BE49-F238E27FC236}">
                <a16:creationId xmlns:a16="http://schemas.microsoft.com/office/drawing/2014/main" id="{F29EF5B0-2729-1360-8709-FFFB114B92B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84A7E8E-B2E9-447D-5ACE-9BD84587FF74}"/>
              </a:ext>
            </a:extLst>
          </p:cNvPr>
          <p:cNvSpPr>
            <a:spLocks noGrp="1"/>
          </p:cNvSpPr>
          <p:nvPr>
            <p:ph type="sldNum" sz="quarter" idx="12"/>
          </p:nvPr>
        </p:nvSpPr>
        <p:spPr/>
        <p:txBody>
          <a:bodyPr/>
          <a:lstStyle>
            <a:lvl1pPr>
              <a:defRPr/>
            </a:lvl1pPr>
          </a:lstStyle>
          <a:p>
            <a:fld id="{B3B2D86C-C577-43E0-8281-7D024CA09C58}" type="slidenum">
              <a:rPr lang="en-US" altLang="en-US"/>
              <a:pPr/>
              <a:t>‹#›</a:t>
            </a:fld>
            <a:endParaRPr lang="en-US" altLang="en-US"/>
          </a:p>
        </p:txBody>
      </p:sp>
    </p:spTree>
    <p:extLst>
      <p:ext uri="{BB962C8B-B14F-4D97-AF65-F5344CB8AC3E}">
        <p14:creationId xmlns:p14="http://schemas.microsoft.com/office/powerpoint/2010/main" val="16136442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C09B0D7C-F653-1FCA-7FE4-E916944B24D7}"/>
              </a:ext>
            </a:extLst>
          </p:cNvPr>
          <p:cNvSpPr>
            <a:spLocks noGrp="1"/>
          </p:cNvSpPr>
          <p:nvPr>
            <p:ph type="dt" sz="half" idx="10"/>
          </p:nvPr>
        </p:nvSpPr>
        <p:spPr/>
        <p:txBody>
          <a:bodyPr/>
          <a:lstStyle>
            <a:lvl1pPr>
              <a:defRPr/>
            </a:lvl1pPr>
          </a:lstStyle>
          <a:p>
            <a:pPr>
              <a:defRPr/>
            </a:pPr>
            <a:fld id="{F41EDC53-02CA-44ED-A746-11D3E05F3233}" type="datetimeFigureOut">
              <a:rPr lang="en-US"/>
              <a:pPr>
                <a:defRPr/>
              </a:pPr>
              <a:t>4/2/2023</a:t>
            </a:fld>
            <a:endParaRPr lang="en-US"/>
          </a:p>
        </p:txBody>
      </p:sp>
      <p:sp>
        <p:nvSpPr>
          <p:cNvPr id="6" name="Footer Placeholder 4">
            <a:extLst>
              <a:ext uri="{FF2B5EF4-FFF2-40B4-BE49-F238E27FC236}">
                <a16:creationId xmlns:a16="http://schemas.microsoft.com/office/drawing/2014/main" id="{F383C8C8-36E8-CA44-A714-1C7D693D1B7A}"/>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EACD37B-747B-20D4-0928-BF09D68070AF}"/>
              </a:ext>
            </a:extLst>
          </p:cNvPr>
          <p:cNvSpPr>
            <a:spLocks noGrp="1"/>
          </p:cNvSpPr>
          <p:nvPr>
            <p:ph type="sldNum" sz="quarter" idx="12"/>
          </p:nvPr>
        </p:nvSpPr>
        <p:spPr/>
        <p:txBody>
          <a:bodyPr/>
          <a:lstStyle>
            <a:lvl1pPr>
              <a:defRPr/>
            </a:lvl1pPr>
          </a:lstStyle>
          <a:p>
            <a:fld id="{86B9B861-D837-4D48-A42A-238F54732DDD}" type="slidenum">
              <a:rPr lang="en-US" altLang="en-US"/>
              <a:pPr/>
              <a:t>‹#›</a:t>
            </a:fld>
            <a:endParaRPr lang="en-US" altLang="en-US"/>
          </a:p>
        </p:txBody>
      </p:sp>
    </p:spTree>
    <p:extLst>
      <p:ext uri="{BB962C8B-B14F-4D97-AF65-F5344CB8AC3E}">
        <p14:creationId xmlns:p14="http://schemas.microsoft.com/office/powerpoint/2010/main" val="16964477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40E6D7-6A69-3398-C5AF-546923372071}"/>
              </a:ext>
            </a:extLst>
          </p:cNvPr>
          <p:cNvSpPr>
            <a:spLocks noGrp="1"/>
          </p:cNvSpPr>
          <p:nvPr>
            <p:ph type="dt" sz="half" idx="10"/>
          </p:nvPr>
        </p:nvSpPr>
        <p:spPr/>
        <p:txBody>
          <a:bodyPr/>
          <a:lstStyle>
            <a:lvl1pPr>
              <a:defRPr/>
            </a:lvl1pPr>
          </a:lstStyle>
          <a:p>
            <a:pPr>
              <a:defRPr/>
            </a:pPr>
            <a:fld id="{3B847F1A-FEBB-41FF-94C5-D0845EE9CA33}" type="datetimeFigureOut">
              <a:rPr lang="en-US"/>
              <a:pPr>
                <a:defRPr/>
              </a:pPr>
              <a:t>4/2/2023</a:t>
            </a:fld>
            <a:endParaRPr lang="en-US"/>
          </a:p>
        </p:txBody>
      </p:sp>
      <p:sp>
        <p:nvSpPr>
          <p:cNvPr id="5" name="Footer Placeholder 4">
            <a:extLst>
              <a:ext uri="{FF2B5EF4-FFF2-40B4-BE49-F238E27FC236}">
                <a16:creationId xmlns:a16="http://schemas.microsoft.com/office/drawing/2014/main" id="{76B484F1-3E3F-AF3C-239C-D4AA350A670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1FFABD4-2D9D-8F72-040E-105D425F8679}"/>
              </a:ext>
            </a:extLst>
          </p:cNvPr>
          <p:cNvSpPr>
            <a:spLocks noGrp="1"/>
          </p:cNvSpPr>
          <p:nvPr>
            <p:ph type="sldNum" sz="quarter" idx="12"/>
          </p:nvPr>
        </p:nvSpPr>
        <p:spPr/>
        <p:txBody>
          <a:bodyPr/>
          <a:lstStyle>
            <a:lvl1pPr>
              <a:defRPr/>
            </a:lvl1pPr>
          </a:lstStyle>
          <a:p>
            <a:fld id="{1465D5DA-425A-4A24-A037-D99910F8EA21}" type="slidenum">
              <a:rPr lang="en-US" altLang="en-US"/>
              <a:pPr/>
              <a:t>‹#›</a:t>
            </a:fld>
            <a:endParaRPr lang="en-US" altLang="en-US"/>
          </a:p>
        </p:txBody>
      </p:sp>
    </p:spTree>
    <p:extLst>
      <p:ext uri="{BB962C8B-B14F-4D97-AF65-F5344CB8AC3E}">
        <p14:creationId xmlns:p14="http://schemas.microsoft.com/office/powerpoint/2010/main" val="23175966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D592BD-9AA8-2F77-1DDE-69BE66438E2E}"/>
              </a:ext>
            </a:extLst>
          </p:cNvPr>
          <p:cNvSpPr>
            <a:spLocks noGrp="1"/>
          </p:cNvSpPr>
          <p:nvPr>
            <p:ph type="dt" sz="half" idx="10"/>
          </p:nvPr>
        </p:nvSpPr>
        <p:spPr/>
        <p:txBody>
          <a:bodyPr/>
          <a:lstStyle>
            <a:lvl1pPr>
              <a:defRPr/>
            </a:lvl1pPr>
          </a:lstStyle>
          <a:p>
            <a:pPr>
              <a:defRPr/>
            </a:pPr>
            <a:fld id="{998027FB-5FDB-40DA-B556-7F0F8DECD723}" type="datetimeFigureOut">
              <a:rPr lang="en-US"/>
              <a:pPr>
                <a:defRPr/>
              </a:pPr>
              <a:t>4/2/2023</a:t>
            </a:fld>
            <a:endParaRPr lang="en-US"/>
          </a:p>
        </p:txBody>
      </p:sp>
      <p:sp>
        <p:nvSpPr>
          <p:cNvPr id="5" name="Footer Placeholder 4">
            <a:extLst>
              <a:ext uri="{FF2B5EF4-FFF2-40B4-BE49-F238E27FC236}">
                <a16:creationId xmlns:a16="http://schemas.microsoft.com/office/drawing/2014/main" id="{D8C8BADC-10FD-9BD7-63D5-5B3EF80354F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4361E2A-E2A4-A256-FE1C-C044E4FD1668}"/>
              </a:ext>
            </a:extLst>
          </p:cNvPr>
          <p:cNvSpPr>
            <a:spLocks noGrp="1"/>
          </p:cNvSpPr>
          <p:nvPr>
            <p:ph type="sldNum" sz="quarter" idx="12"/>
          </p:nvPr>
        </p:nvSpPr>
        <p:spPr/>
        <p:txBody>
          <a:bodyPr/>
          <a:lstStyle>
            <a:lvl1pPr>
              <a:defRPr/>
            </a:lvl1pPr>
          </a:lstStyle>
          <a:p>
            <a:fld id="{F3D03041-F19F-4328-B855-EFED23FC5C68}" type="slidenum">
              <a:rPr lang="en-US" altLang="en-US"/>
              <a:pPr/>
              <a:t>‹#›</a:t>
            </a:fld>
            <a:endParaRPr lang="en-US" altLang="en-US"/>
          </a:p>
        </p:txBody>
      </p:sp>
    </p:spTree>
    <p:extLst>
      <p:ext uri="{BB962C8B-B14F-4D97-AF65-F5344CB8AC3E}">
        <p14:creationId xmlns:p14="http://schemas.microsoft.com/office/powerpoint/2010/main" val="14453648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FFDE85-2AA9-AC47-AE3F-22A6C3204D6F}" type="datetimeFigureOut">
              <a:rPr lang="en-US" smtClean="0"/>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632DC7-BF37-B446-8E89-BB9629D6C0CE}" type="slidenum">
              <a:rPr lang="en-US" smtClean="0"/>
              <a:t>‹#›</a:t>
            </a:fld>
            <a:endParaRPr lang="en-US"/>
          </a:p>
        </p:txBody>
      </p:sp>
    </p:spTree>
    <p:extLst>
      <p:ext uri="{BB962C8B-B14F-4D97-AF65-F5344CB8AC3E}">
        <p14:creationId xmlns:p14="http://schemas.microsoft.com/office/powerpoint/2010/main" val="19720410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FFDE85-2AA9-AC47-AE3F-22A6C3204D6F}" type="datetimeFigureOut">
              <a:rPr lang="en-US" smtClean="0"/>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632DC7-BF37-B446-8E89-BB9629D6C0CE}" type="slidenum">
              <a:rPr lang="en-US" smtClean="0"/>
              <a:t>‹#›</a:t>
            </a:fld>
            <a:endParaRPr lang="en-US"/>
          </a:p>
        </p:txBody>
      </p:sp>
    </p:spTree>
    <p:extLst>
      <p:ext uri="{BB962C8B-B14F-4D97-AF65-F5344CB8AC3E}">
        <p14:creationId xmlns:p14="http://schemas.microsoft.com/office/powerpoint/2010/main" val="19788536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FFDE85-2AA9-AC47-AE3F-22A6C3204D6F}" type="datetimeFigureOut">
              <a:rPr lang="en-US" smtClean="0"/>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632DC7-BF37-B446-8E89-BB9629D6C0CE}" type="slidenum">
              <a:rPr lang="en-US" smtClean="0"/>
              <a:t>‹#›</a:t>
            </a:fld>
            <a:endParaRPr lang="en-US"/>
          </a:p>
        </p:txBody>
      </p:sp>
    </p:spTree>
    <p:extLst>
      <p:ext uri="{BB962C8B-B14F-4D97-AF65-F5344CB8AC3E}">
        <p14:creationId xmlns:p14="http://schemas.microsoft.com/office/powerpoint/2010/main" val="5135502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FFDE85-2AA9-AC47-AE3F-22A6C3204D6F}" type="datetimeFigureOut">
              <a:rPr lang="en-US" smtClean="0"/>
              <a:t>4/2/2023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632DC7-BF37-B446-8E89-BB9629D6C0CE}" type="slidenum">
              <a:rPr lang="en-US" smtClean="0"/>
              <a:t>‹#›</a:t>
            </a:fld>
            <a:endParaRPr lang="en-US"/>
          </a:p>
        </p:txBody>
      </p:sp>
    </p:spTree>
    <p:extLst>
      <p:ext uri="{BB962C8B-B14F-4D97-AF65-F5344CB8AC3E}">
        <p14:creationId xmlns:p14="http://schemas.microsoft.com/office/powerpoint/2010/main" val="5022912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FFDE85-2AA9-AC47-AE3F-22A6C3204D6F}" type="datetimeFigureOut">
              <a:rPr lang="en-US" smtClean="0"/>
              <a:t>4/2/2023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632DC7-BF37-B446-8E89-BB9629D6C0CE}" type="slidenum">
              <a:rPr lang="en-US" smtClean="0"/>
              <a:t>‹#›</a:t>
            </a:fld>
            <a:endParaRPr lang="en-US"/>
          </a:p>
        </p:txBody>
      </p:sp>
    </p:spTree>
    <p:extLst>
      <p:ext uri="{BB962C8B-B14F-4D97-AF65-F5344CB8AC3E}">
        <p14:creationId xmlns:p14="http://schemas.microsoft.com/office/powerpoint/2010/main" val="2510576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FFDE85-2AA9-AC47-AE3F-22A6C3204D6F}" type="datetimeFigureOut">
              <a:rPr lang="en-US" smtClean="0"/>
              <a:t>4/2/2023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632DC7-BF37-B446-8E89-BB9629D6C0CE}" type="slidenum">
              <a:rPr lang="en-US" smtClean="0"/>
              <a:t>‹#›</a:t>
            </a:fld>
            <a:endParaRPr lang="en-US"/>
          </a:p>
        </p:txBody>
      </p:sp>
    </p:spTree>
    <p:extLst>
      <p:ext uri="{BB962C8B-B14F-4D97-AF65-F5344CB8AC3E}">
        <p14:creationId xmlns:p14="http://schemas.microsoft.com/office/powerpoint/2010/main" val="1868729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4/2/2023</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7631350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FFDE85-2AA9-AC47-AE3F-22A6C3204D6F}" type="datetimeFigureOut">
              <a:rPr lang="en-US" smtClean="0"/>
              <a:t>4/2/2023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632DC7-BF37-B446-8E89-BB9629D6C0CE}" type="slidenum">
              <a:rPr lang="en-US" smtClean="0"/>
              <a:t>‹#›</a:t>
            </a:fld>
            <a:endParaRPr lang="en-US"/>
          </a:p>
        </p:txBody>
      </p:sp>
    </p:spTree>
    <p:extLst>
      <p:ext uri="{BB962C8B-B14F-4D97-AF65-F5344CB8AC3E}">
        <p14:creationId xmlns:p14="http://schemas.microsoft.com/office/powerpoint/2010/main" val="795579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FFDE85-2AA9-AC47-AE3F-22A6C3204D6F}" type="datetimeFigureOut">
              <a:rPr lang="en-US" smtClean="0"/>
              <a:t>4/2/2023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632DC7-BF37-B446-8E89-BB9629D6C0CE}" type="slidenum">
              <a:rPr lang="en-US" smtClean="0"/>
              <a:t>‹#›</a:t>
            </a:fld>
            <a:endParaRPr lang="en-US"/>
          </a:p>
        </p:txBody>
      </p:sp>
    </p:spTree>
    <p:extLst>
      <p:ext uri="{BB962C8B-B14F-4D97-AF65-F5344CB8AC3E}">
        <p14:creationId xmlns:p14="http://schemas.microsoft.com/office/powerpoint/2010/main" val="10685794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FFDE85-2AA9-AC47-AE3F-22A6C3204D6F}" type="datetimeFigureOut">
              <a:rPr lang="en-US" smtClean="0"/>
              <a:t>4/2/2023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632DC7-BF37-B446-8E89-BB9629D6C0CE}" type="slidenum">
              <a:rPr lang="en-US" smtClean="0"/>
              <a:t>‹#›</a:t>
            </a:fld>
            <a:endParaRPr lang="en-US"/>
          </a:p>
        </p:txBody>
      </p:sp>
    </p:spTree>
    <p:extLst>
      <p:ext uri="{BB962C8B-B14F-4D97-AF65-F5344CB8AC3E}">
        <p14:creationId xmlns:p14="http://schemas.microsoft.com/office/powerpoint/2010/main" val="2094796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FFDE85-2AA9-AC47-AE3F-22A6C3204D6F}" type="datetimeFigureOut">
              <a:rPr lang="en-US" smtClean="0"/>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632DC7-BF37-B446-8E89-BB9629D6C0CE}" type="slidenum">
              <a:rPr lang="en-US" smtClean="0"/>
              <a:t>‹#›</a:t>
            </a:fld>
            <a:endParaRPr lang="en-US"/>
          </a:p>
        </p:txBody>
      </p:sp>
    </p:spTree>
    <p:extLst>
      <p:ext uri="{BB962C8B-B14F-4D97-AF65-F5344CB8AC3E}">
        <p14:creationId xmlns:p14="http://schemas.microsoft.com/office/powerpoint/2010/main" val="9988977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FFDE85-2AA9-AC47-AE3F-22A6C3204D6F}" type="datetimeFigureOut">
              <a:rPr lang="en-US" smtClean="0"/>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632DC7-BF37-B446-8E89-BB9629D6C0CE}" type="slidenum">
              <a:rPr lang="en-US" smtClean="0"/>
              <a:t>‹#›</a:t>
            </a:fld>
            <a:endParaRPr lang="en-US"/>
          </a:p>
        </p:txBody>
      </p:sp>
    </p:spTree>
    <p:extLst>
      <p:ext uri="{BB962C8B-B14F-4D97-AF65-F5344CB8AC3E}">
        <p14:creationId xmlns:p14="http://schemas.microsoft.com/office/powerpoint/2010/main" val="1595084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4/2/2023</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782040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4/2/2023</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883288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4/2/2023</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740514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4/2/2023</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122793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4/2/2023</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595359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4/2/2023</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601962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047267-9700-EE40-900B-D5838346DBEB}" type="datetimeFigureOut">
              <a:rPr lang="en-US" smtClean="0"/>
              <a:t>4/2/2023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CBCA98-D3EC-8D4D-A90E-14A438EADC46}" type="slidenum">
              <a:rPr lang="en-US" smtClean="0"/>
              <a:t>‹#›</a:t>
            </a:fld>
            <a:endParaRPr lang="en-US"/>
          </a:p>
        </p:txBody>
      </p:sp>
    </p:spTree>
    <p:extLst>
      <p:ext uri="{BB962C8B-B14F-4D97-AF65-F5344CB8AC3E}">
        <p14:creationId xmlns:p14="http://schemas.microsoft.com/office/powerpoint/2010/main" val="187329140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B1C84919-1DBA-E95B-42BC-8E78F00C633E}"/>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3D1F99BC-24E5-390D-DE31-0275BECB9D95}"/>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7CAAB334-A74B-3FE1-77E8-88D7EA20F0EF}"/>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10FDF54F-5281-45C2-9F09-343739D7973A}" type="datetimeFigureOut">
              <a:rPr lang="en-US"/>
              <a:pPr>
                <a:defRPr/>
              </a:pPr>
              <a:t>4/2/2023</a:t>
            </a:fld>
            <a:endParaRPr lang="en-US"/>
          </a:p>
        </p:txBody>
      </p:sp>
      <p:sp>
        <p:nvSpPr>
          <p:cNvPr id="5" name="Footer Placeholder 4">
            <a:extLst>
              <a:ext uri="{FF2B5EF4-FFF2-40B4-BE49-F238E27FC236}">
                <a16:creationId xmlns:a16="http://schemas.microsoft.com/office/drawing/2014/main" id="{DA768C4C-6CBC-A429-2105-DC7D5E3675FF}"/>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dirty="0" smtClean="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E5589806-03B9-3DD5-B784-22C75FF7E7E1}"/>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F1BF53E4-1B5B-47E2-AFA6-8F2F04AE8BC1}"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FFDE85-2AA9-AC47-AE3F-22A6C3204D6F}" type="datetimeFigureOut">
              <a:rPr lang="en-US" smtClean="0"/>
              <a:t>4/2/2023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632DC7-BF37-B446-8E89-BB9629D6C0CE}" type="slidenum">
              <a:rPr lang="en-US" smtClean="0"/>
              <a:t>‹#›</a:t>
            </a:fld>
            <a:endParaRPr lang="en-US"/>
          </a:p>
        </p:txBody>
      </p:sp>
    </p:spTree>
    <p:extLst>
      <p:ext uri="{BB962C8B-B14F-4D97-AF65-F5344CB8AC3E}">
        <p14:creationId xmlns:p14="http://schemas.microsoft.com/office/powerpoint/2010/main" val="1263538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3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3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35.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35.xml"/><Relationship Id="rId5" Type="http://schemas.openxmlformats.org/officeDocument/2006/relationships/image" Target="../media/image9.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35.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35.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35.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35.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35.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35.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35.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35.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35.xml"/><Relationship Id="rId5" Type="http://schemas.openxmlformats.org/officeDocument/2006/relationships/image" Target="../media/image44.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35.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35.xml"/><Relationship Id="rId6" Type="http://schemas.openxmlformats.org/officeDocument/2006/relationships/image" Target="../media/image8.png"/><Relationship Id="rId5" Type="http://schemas.openxmlformats.org/officeDocument/2006/relationships/image" Target="../media/image48.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35.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35.xml"/><Relationship Id="rId5" Type="http://schemas.openxmlformats.org/officeDocument/2006/relationships/image" Target="../media/image3.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hyperlink" Target="https://tls12.xargs.org/"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3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35.xml"/><Relationship Id="rId5" Type="http://schemas.openxmlformats.org/officeDocument/2006/relationships/image" Target="../media/image7.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20">
            <a:extLst>
              <a:ext uri="{FF2B5EF4-FFF2-40B4-BE49-F238E27FC236}">
                <a16:creationId xmlns:a16="http://schemas.microsoft.com/office/drawing/2014/main" id="{4905C695-F54E-4EF8-8AEF-811D460E7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22">
            <a:extLst>
              <a:ext uri="{FF2B5EF4-FFF2-40B4-BE49-F238E27FC236}">
                <a16:creationId xmlns:a16="http://schemas.microsoft.com/office/drawing/2014/main" id="{485CD2A3-2099-476E-9A85-55DC735FA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159026"/>
            <a:ext cx="5938866"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759295" y="1066801"/>
            <a:ext cx="4612277" cy="2077328"/>
          </a:xfrm>
        </p:spPr>
        <p:txBody>
          <a:bodyPr>
            <a:normAutofit/>
          </a:bodyPr>
          <a:lstStyle/>
          <a:p>
            <a:pPr>
              <a:lnSpc>
                <a:spcPct val="100000"/>
              </a:lnSpc>
            </a:pPr>
            <a:r>
              <a:rPr lang="en-US" sz="2600">
                <a:ea typeface="+mj-lt"/>
                <a:cs typeface="+mj-lt"/>
              </a:rPr>
              <a:t>IST 402</a:t>
            </a:r>
            <a:br>
              <a:rPr lang="en-US" sz="2600">
                <a:ea typeface="+mj-lt"/>
                <a:cs typeface="+mj-lt"/>
              </a:rPr>
            </a:br>
            <a:r>
              <a:rPr lang="en-US" sz="2600">
                <a:ea typeface="+mj-lt"/>
                <a:cs typeface="+mj-lt"/>
              </a:rPr>
              <a:t>Network Security</a:t>
            </a:r>
            <a:br>
              <a:rPr lang="en-US" sz="2600">
                <a:ea typeface="+mj-lt"/>
                <a:cs typeface="+mj-lt"/>
              </a:rPr>
            </a:br>
            <a:r>
              <a:rPr lang="en-US" sz="2600">
                <a:ea typeface="+mj-lt"/>
                <a:cs typeface="+mj-lt"/>
              </a:rPr>
              <a:t>Behind the Scenes</a:t>
            </a:r>
            <a:br>
              <a:rPr lang="en-US" sz="2600">
                <a:ea typeface="+mj-lt"/>
                <a:cs typeface="+mj-lt"/>
              </a:rPr>
            </a:br>
            <a:r>
              <a:rPr lang="en-US" sz="2600">
                <a:ea typeface="+mj-lt"/>
                <a:cs typeface="+mj-lt"/>
              </a:rPr>
              <a:t>LM4</a:t>
            </a:r>
          </a:p>
        </p:txBody>
      </p:sp>
      <p:sp>
        <p:nvSpPr>
          <p:cNvPr id="3" name="Subtitle 2"/>
          <p:cNvSpPr>
            <a:spLocks noGrp="1"/>
          </p:cNvSpPr>
          <p:nvPr>
            <p:ph type="subTitle" idx="1"/>
          </p:nvPr>
        </p:nvSpPr>
        <p:spPr>
          <a:xfrm>
            <a:off x="6944896" y="4876803"/>
            <a:ext cx="4241074" cy="1233323"/>
          </a:xfrm>
        </p:spPr>
        <p:txBody>
          <a:bodyPr vert="horz" lIns="91440" tIns="45720" rIns="91440" bIns="45720" rtlCol="0" anchor="t">
            <a:normAutofit/>
          </a:bodyPr>
          <a:lstStyle/>
          <a:p>
            <a:r>
              <a:rPr lang="en-US">
                <a:ea typeface="+mn-lt"/>
                <a:cs typeface="+mn-lt"/>
              </a:rPr>
              <a:t>Joe Oakes</a:t>
            </a:r>
          </a:p>
          <a:p>
            <a:r>
              <a:rPr lang="en-US">
                <a:ea typeface="+mn-lt"/>
                <a:cs typeface="+mn-lt"/>
              </a:rPr>
              <a:t>Penn State Abington</a:t>
            </a:r>
          </a:p>
          <a:p>
            <a:endParaRPr lang="en-US">
              <a:cs typeface="Calibri"/>
            </a:endParaRPr>
          </a:p>
        </p:txBody>
      </p:sp>
      <p:pic>
        <p:nvPicPr>
          <p:cNvPr id="4" name="Picture 3">
            <a:extLst>
              <a:ext uri="{FF2B5EF4-FFF2-40B4-BE49-F238E27FC236}">
                <a16:creationId xmlns:a16="http://schemas.microsoft.com/office/drawing/2014/main" id="{DD515169-CDF9-6F89-1863-C3379E2C5E8C}"/>
              </a:ext>
            </a:extLst>
          </p:cNvPr>
          <p:cNvPicPr>
            <a:picLocks noChangeAspect="1"/>
          </p:cNvPicPr>
          <p:nvPr/>
        </p:nvPicPr>
        <p:blipFill rotWithShape="1">
          <a:blip r:embed="rId2"/>
          <a:srcRect l="8856" r="4547"/>
          <a:stretch/>
        </p:blipFill>
        <p:spPr>
          <a:xfrm>
            <a:off x="20" y="10"/>
            <a:ext cx="6095980" cy="6857989"/>
          </a:xfrm>
          <a:prstGeom prst="rect">
            <a:avLst/>
          </a:prstGeom>
        </p:spPr>
      </p:pic>
      <p:grpSp>
        <p:nvGrpSpPr>
          <p:cNvPr id="52" name="Group 24">
            <a:extLst>
              <a:ext uri="{FF2B5EF4-FFF2-40B4-BE49-F238E27FC236}">
                <a16:creationId xmlns:a16="http://schemas.microsoft.com/office/drawing/2014/main" id="{E92979E8-2E86-433E-A7E4-5F102E45A8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31691" y="4237480"/>
            <a:ext cx="867485" cy="115439"/>
            <a:chOff x="8910933" y="1861308"/>
            <a:chExt cx="867485" cy="115439"/>
          </a:xfrm>
        </p:grpSpPr>
        <p:sp>
          <p:nvSpPr>
            <p:cNvPr id="26" name="Rectangle 25">
              <a:extLst>
                <a:ext uri="{FF2B5EF4-FFF2-40B4-BE49-F238E27FC236}">
                  <a16:creationId xmlns:a16="http://schemas.microsoft.com/office/drawing/2014/main" id="{CDDEF0D5-EF9F-43D4-BF40-27A3121E02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7" name="Straight Connector 26">
              <a:extLst>
                <a:ext uri="{FF2B5EF4-FFF2-40B4-BE49-F238E27FC236}">
                  <a16:creationId xmlns:a16="http://schemas.microsoft.com/office/drawing/2014/main" id="{71438B34-2B34-4614-B3B4-D099271503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C691BDB-93D3-4721-903C-45DD9590F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832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7143" y="101532"/>
            <a:ext cx="9336657" cy="994695"/>
          </a:xfrm>
        </p:spPr>
        <p:txBody>
          <a:bodyPr/>
          <a:lstStyle/>
          <a:p>
            <a:r>
              <a:rPr lang="en-US"/>
              <a:t>TLS: </a:t>
            </a:r>
            <a:r>
              <a:rPr lang="en-US">
                <a:ea typeface="+mj-lt"/>
                <a:cs typeface="+mj-lt"/>
              </a:rPr>
              <a:t>Wireshark: Packet Tracing</a:t>
            </a:r>
          </a:p>
        </p:txBody>
      </p:sp>
      <p:sp>
        <p:nvSpPr>
          <p:cNvPr id="3" name="Content Placeholder 2"/>
          <p:cNvSpPr>
            <a:spLocks noGrp="1"/>
          </p:cNvSpPr>
          <p:nvPr>
            <p:ph idx="1"/>
          </p:nvPr>
        </p:nvSpPr>
        <p:spPr>
          <a:xfrm>
            <a:off x="399393" y="1097500"/>
            <a:ext cx="3636691" cy="2625633"/>
          </a:xfrm>
        </p:spPr>
        <p:txBody>
          <a:bodyPr vert="horz" lIns="91440" tIns="45720" rIns="91440" bIns="45720" rtlCol="0" anchor="t">
            <a:normAutofit fontScale="92500"/>
          </a:bodyPr>
          <a:lstStyle/>
          <a:p>
            <a:r>
              <a:rPr lang="en-US"/>
              <a:t>Notice </a:t>
            </a:r>
            <a:r>
              <a:rPr lang="en-US">
                <a:cs typeface="Calibri"/>
              </a:rPr>
              <a:t>Amazon IP address changed</a:t>
            </a:r>
            <a:endParaRPr lang="en-US"/>
          </a:p>
          <a:p>
            <a:r>
              <a:rPr lang="en-US">
                <a:cs typeface="Calibri"/>
              </a:rPr>
              <a:t>Could be load balancing</a:t>
            </a:r>
          </a:p>
          <a:p>
            <a:r>
              <a:rPr lang="en-US">
                <a:cs typeface="Calibri"/>
              </a:rPr>
              <a:t>Multiple web servers</a:t>
            </a:r>
          </a:p>
          <a:p>
            <a:r>
              <a:rPr lang="en-US">
                <a:cs typeface="Calibri"/>
              </a:rPr>
              <a:t>Notice the request and the reply</a:t>
            </a:r>
          </a:p>
          <a:p>
            <a:endParaRPr lang="en-US">
              <a:cs typeface="Calibri"/>
            </a:endParaRPr>
          </a:p>
        </p:txBody>
      </p:sp>
      <p:pic>
        <p:nvPicPr>
          <p:cNvPr id="10" name="Picture 4" descr="Background pattern&#10;&#10;Description automatically generated">
            <a:extLst>
              <a:ext uri="{FF2B5EF4-FFF2-40B4-BE49-F238E27FC236}">
                <a16:creationId xmlns:a16="http://schemas.microsoft.com/office/drawing/2014/main" id="{6311E6DA-2163-E6BA-39F0-0C46B90E0420}"/>
              </a:ext>
            </a:extLst>
          </p:cNvPr>
          <p:cNvPicPr>
            <a:picLocks noChangeAspect="1"/>
          </p:cNvPicPr>
          <p:nvPr/>
        </p:nvPicPr>
        <p:blipFill>
          <a:blip r:embed="rId2"/>
          <a:stretch>
            <a:fillRect/>
          </a:stretch>
        </p:blipFill>
        <p:spPr>
          <a:xfrm>
            <a:off x="318051" y="379386"/>
            <a:ext cx="622853" cy="687923"/>
          </a:xfrm>
          <a:prstGeom prst="rect">
            <a:avLst/>
          </a:prstGeom>
        </p:spPr>
      </p:pic>
      <p:pic>
        <p:nvPicPr>
          <p:cNvPr id="4" name="Picture 5" descr="Text&#10;&#10;Description automatically generated">
            <a:extLst>
              <a:ext uri="{FF2B5EF4-FFF2-40B4-BE49-F238E27FC236}">
                <a16:creationId xmlns:a16="http://schemas.microsoft.com/office/drawing/2014/main" id="{F8353B98-5B76-AD25-B0B8-7FBE03CE2176}"/>
              </a:ext>
            </a:extLst>
          </p:cNvPr>
          <p:cNvPicPr>
            <a:picLocks noChangeAspect="1"/>
          </p:cNvPicPr>
          <p:nvPr/>
        </p:nvPicPr>
        <p:blipFill>
          <a:blip r:embed="rId3"/>
          <a:stretch>
            <a:fillRect/>
          </a:stretch>
        </p:blipFill>
        <p:spPr>
          <a:xfrm>
            <a:off x="3925047" y="1093292"/>
            <a:ext cx="7722347" cy="2527357"/>
          </a:xfrm>
          <a:prstGeom prst="rect">
            <a:avLst/>
          </a:prstGeom>
        </p:spPr>
      </p:pic>
      <p:pic>
        <p:nvPicPr>
          <p:cNvPr id="8" name="Picture 10" descr="Table&#10;&#10;Description automatically generated">
            <a:extLst>
              <a:ext uri="{FF2B5EF4-FFF2-40B4-BE49-F238E27FC236}">
                <a16:creationId xmlns:a16="http://schemas.microsoft.com/office/drawing/2014/main" id="{A2AD47A9-8083-E82C-8C96-8C3FB140D83C}"/>
              </a:ext>
            </a:extLst>
          </p:cNvPr>
          <p:cNvPicPr>
            <a:picLocks noChangeAspect="1"/>
          </p:cNvPicPr>
          <p:nvPr/>
        </p:nvPicPr>
        <p:blipFill>
          <a:blip r:embed="rId4"/>
          <a:stretch>
            <a:fillRect/>
          </a:stretch>
        </p:blipFill>
        <p:spPr>
          <a:xfrm>
            <a:off x="398929" y="3928105"/>
            <a:ext cx="10923493" cy="2710938"/>
          </a:xfrm>
          <a:prstGeom prst="rect">
            <a:avLst/>
          </a:prstGeom>
        </p:spPr>
      </p:pic>
    </p:spTree>
    <p:extLst>
      <p:ext uri="{BB962C8B-B14F-4D97-AF65-F5344CB8AC3E}">
        <p14:creationId xmlns:p14="http://schemas.microsoft.com/office/powerpoint/2010/main" val="3155561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7143" y="101532"/>
            <a:ext cx="9336657" cy="994695"/>
          </a:xfrm>
        </p:spPr>
        <p:txBody>
          <a:bodyPr/>
          <a:lstStyle/>
          <a:p>
            <a:r>
              <a:rPr lang="en-US"/>
              <a:t>TLS: </a:t>
            </a:r>
            <a:r>
              <a:rPr lang="en-US">
                <a:ea typeface="+mj-lt"/>
                <a:cs typeface="+mj-lt"/>
              </a:rPr>
              <a:t>Wireshark: Packet Tracing: ICMP</a:t>
            </a:r>
          </a:p>
        </p:txBody>
      </p:sp>
      <p:sp>
        <p:nvSpPr>
          <p:cNvPr id="3" name="Content Placeholder 2"/>
          <p:cNvSpPr>
            <a:spLocks noGrp="1"/>
          </p:cNvSpPr>
          <p:nvPr>
            <p:ph idx="1"/>
          </p:nvPr>
        </p:nvSpPr>
        <p:spPr>
          <a:xfrm>
            <a:off x="399393" y="1097500"/>
            <a:ext cx="3636691" cy="4351338"/>
          </a:xfrm>
        </p:spPr>
        <p:txBody>
          <a:bodyPr vert="horz" lIns="91440" tIns="45720" rIns="91440" bIns="45720" rtlCol="0" anchor="t">
            <a:normAutofit/>
          </a:bodyPr>
          <a:lstStyle/>
          <a:p>
            <a:r>
              <a:rPr lang="en-US">
                <a:cs typeface="Calibri"/>
              </a:rPr>
              <a:t>Internet Control Message Protocol ICMP</a:t>
            </a:r>
            <a:endParaRPr lang="en-US"/>
          </a:p>
          <a:p>
            <a:endParaRPr lang="en-US">
              <a:cs typeface="Calibri"/>
            </a:endParaRPr>
          </a:p>
        </p:txBody>
      </p:sp>
      <p:pic>
        <p:nvPicPr>
          <p:cNvPr id="10" name="Picture 4" descr="Background pattern&#10;&#10;Description automatically generated">
            <a:extLst>
              <a:ext uri="{FF2B5EF4-FFF2-40B4-BE49-F238E27FC236}">
                <a16:creationId xmlns:a16="http://schemas.microsoft.com/office/drawing/2014/main" id="{6311E6DA-2163-E6BA-39F0-0C46B90E0420}"/>
              </a:ext>
            </a:extLst>
          </p:cNvPr>
          <p:cNvPicPr>
            <a:picLocks noChangeAspect="1"/>
          </p:cNvPicPr>
          <p:nvPr/>
        </p:nvPicPr>
        <p:blipFill>
          <a:blip r:embed="rId2"/>
          <a:stretch>
            <a:fillRect/>
          </a:stretch>
        </p:blipFill>
        <p:spPr>
          <a:xfrm>
            <a:off x="318051" y="379386"/>
            <a:ext cx="622853" cy="687923"/>
          </a:xfrm>
          <a:prstGeom prst="rect">
            <a:avLst/>
          </a:prstGeom>
        </p:spPr>
      </p:pic>
      <p:pic>
        <p:nvPicPr>
          <p:cNvPr id="5" name="Picture 6" descr="A picture containing graphical user interface&#10;&#10;Description automatically generated">
            <a:extLst>
              <a:ext uri="{FF2B5EF4-FFF2-40B4-BE49-F238E27FC236}">
                <a16:creationId xmlns:a16="http://schemas.microsoft.com/office/drawing/2014/main" id="{393B3587-0082-E801-296B-1093B06D222C}"/>
              </a:ext>
            </a:extLst>
          </p:cNvPr>
          <p:cNvPicPr>
            <a:picLocks noChangeAspect="1"/>
          </p:cNvPicPr>
          <p:nvPr/>
        </p:nvPicPr>
        <p:blipFill>
          <a:blip r:embed="rId3"/>
          <a:stretch>
            <a:fillRect/>
          </a:stretch>
        </p:blipFill>
        <p:spPr>
          <a:xfrm>
            <a:off x="3723342" y="1276645"/>
            <a:ext cx="8054788" cy="2459475"/>
          </a:xfrm>
          <a:prstGeom prst="rect">
            <a:avLst/>
          </a:prstGeom>
        </p:spPr>
      </p:pic>
      <p:pic>
        <p:nvPicPr>
          <p:cNvPr id="7" name="Picture 7" descr="Graphical user interface, text, application&#10;&#10;Description automatically generated">
            <a:extLst>
              <a:ext uri="{FF2B5EF4-FFF2-40B4-BE49-F238E27FC236}">
                <a16:creationId xmlns:a16="http://schemas.microsoft.com/office/drawing/2014/main" id="{7D3FE35E-2B5C-EC2D-9B2C-7D7D8DB1EFFE}"/>
              </a:ext>
            </a:extLst>
          </p:cNvPr>
          <p:cNvPicPr>
            <a:picLocks noChangeAspect="1"/>
          </p:cNvPicPr>
          <p:nvPr/>
        </p:nvPicPr>
        <p:blipFill>
          <a:blip r:embed="rId4"/>
          <a:stretch>
            <a:fillRect/>
          </a:stretch>
        </p:blipFill>
        <p:spPr>
          <a:xfrm>
            <a:off x="3973606" y="4064318"/>
            <a:ext cx="2414495" cy="1695183"/>
          </a:xfrm>
          <a:prstGeom prst="rect">
            <a:avLst/>
          </a:prstGeom>
        </p:spPr>
      </p:pic>
      <p:pic>
        <p:nvPicPr>
          <p:cNvPr id="8" name="Picture 8">
            <a:extLst>
              <a:ext uri="{FF2B5EF4-FFF2-40B4-BE49-F238E27FC236}">
                <a16:creationId xmlns:a16="http://schemas.microsoft.com/office/drawing/2014/main" id="{D25001B7-ACD0-D1A5-BCB7-31B2F0EC2D6E}"/>
              </a:ext>
            </a:extLst>
          </p:cNvPr>
          <p:cNvPicPr>
            <a:picLocks noChangeAspect="1"/>
          </p:cNvPicPr>
          <p:nvPr/>
        </p:nvPicPr>
        <p:blipFill>
          <a:blip r:embed="rId5"/>
          <a:stretch>
            <a:fillRect/>
          </a:stretch>
        </p:blipFill>
        <p:spPr>
          <a:xfrm>
            <a:off x="6636870" y="4168587"/>
            <a:ext cx="2634876" cy="1591236"/>
          </a:xfrm>
          <a:prstGeom prst="rect">
            <a:avLst/>
          </a:prstGeom>
        </p:spPr>
      </p:pic>
      <p:pic>
        <p:nvPicPr>
          <p:cNvPr id="9" name="Picture 10" descr="Graphical user interface, text, application&#10;&#10;Description automatically generated">
            <a:extLst>
              <a:ext uri="{FF2B5EF4-FFF2-40B4-BE49-F238E27FC236}">
                <a16:creationId xmlns:a16="http://schemas.microsoft.com/office/drawing/2014/main" id="{729AD4E0-F785-54A0-271F-6CF643046C63}"/>
              </a:ext>
            </a:extLst>
          </p:cNvPr>
          <p:cNvPicPr>
            <a:picLocks noChangeAspect="1"/>
          </p:cNvPicPr>
          <p:nvPr/>
        </p:nvPicPr>
        <p:blipFill>
          <a:blip r:embed="rId6"/>
          <a:stretch>
            <a:fillRect/>
          </a:stretch>
        </p:blipFill>
        <p:spPr>
          <a:xfrm>
            <a:off x="9457017" y="4101145"/>
            <a:ext cx="2339788" cy="1614063"/>
          </a:xfrm>
          <a:prstGeom prst="rect">
            <a:avLst/>
          </a:prstGeom>
        </p:spPr>
      </p:pic>
      <p:pic>
        <p:nvPicPr>
          <p:cNvPr id="11" name="Picture 11" descr="Text&#10;&#10;Description automatically generated">
            <a:extLst>
              <a:ext uri="{FF2B5EF4-FFF2-40B4-BE49-F238E27FC236}">
                <a16:creationId xmlns:a16="http://schemas.microsoft.com/office/drawing/2014/main" id="{CF82F26C-DB06-7A36-30D1-888DD5AD5E22}"/>
              </a:ext>
            </a:extLst>
          </p:cNvPr>
          <p:cNvPicPr>
            <a:picLocks noChangeAspect="1"/>
          </p:cNvPicPr>
          <p:nvPr/>
        </p:nvPicPr>
        <p:blipFill>
          <a:blip r:embed="rId7"/>
          <a:stretch>
            <a:fillRect/>
          </a:stretch>
        </p:blipFill>
        <p:spPr>
          <a:xfrm>
            <a:off x="219636" y="2475456"/>
            <a:ext cx="3281082" cy="4230443"/>
          </a:xfrm>
          <a:prstGeom prst="rect">
            <a:avLst/>
          </a:prstGeom>
        </p:spPr>
      </p:pic>
    </p:spTree>
    <p:extLst>
      <p:ext uri="{BB962C8B-B14F-4D97-AF65-F5344CB8AC3E}">
        <p14:creationId xmlns:p14="http://schemas.microsoft.com/office/powerpoint/2010/main" val="3081762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7143" y="101532"/>
            <a:ext cx="9336657" cy="994695"/>
          </a:xfrm>
        </p:spPr>
        <p:txBody>
          <a:bodyPr/>
          <a:lstStyle/>
          <a:p>
            <a:r>
              <a:rPr lang="en-US"/>
              <a:t>TLS: </a:t>
            </a:r>
            <a:r>
              <a:rPr lang="en-US">
                <a:ea typeface="+mj-lt"/>
                <a:cs typeface="+mj-lt"/>
              </a:rPr>
              <a:t>Wireshark: Packet Tracing: ICMP</a:t>
            </a:r>
          </a:p>
        </p:txBody>
      </p:sp>
      <p:sp>
        <p:nvSpPr>
          <p:cNvPr id="3" name="Content Placeholder 2"/>
          <p:cNvSpPr>
            <a:spLocks noGrp="1"/>
          </p:cNvSpPr>
          <p:nvPr>
            <p:ph idx="1"/>
          </p:nvPr>
        </p:nvSpPr>
        <p:spPr>
          <a:xfrm>
            <a:off x="399393" y="1097500"/>
            <a:ext cx="3636691" cy="4351338"/>
          </a:xfrm>
        </p:spPr>
        <p:txBody>
          <a:bodyPr vert="horz" lIns="91440" tIns="45720" rIns="91440" bIns="45720" rtlCol="0" anchor="t">
            <a:normAutofit/>
          </a:bodyPr>
          <a:lstStyle/>
          <a:p>
            <a:r>
              <a:rPr lang="en-US">
                <a:cs typeface="Calibri"/>
              </a:rPr>
              <a:t>Internet Control Message Protocol ICMP</a:t>
            </a:r>
            <a:endParaRPr lang="en-US"/>
          </a:p>
          <a:p>
            <a:endParaRPr lang="en-US">
              <a:cs typeface="Calibri"/>
            </a:endParaRPr>
          </a:p>
        </p:txBody>
      </p:sp>
      <p:pic>
        <p:nvPicPr>
          <p:cNvPr id="10" name="Picture 4" descr="Background pattern&#10;&#10;Description automatically generated">
            <a:extLst>
              <a:ext uri="{FF2B5EF4-FFF2-40B4-BE49-F238E27FC236}">
                <a16:creationId xmlns:a16="http://schemas.microsoft.com/office/drawing/2014/main" id="{6311E6DA-2163-E6BA-39F0-0C46B90E0420}"/>
              </a:ext>
            </a:extLst>
          </p:cNvPr>
          <p:cNvPicPr>
            <a:picLocks noChangeAspect="1"/>
          </p:cNvPicPr>
          <p:nvPr/>
        </p:nvPicPr>
        <p:blipFill>
          <a:blip r:embed="rId2"/>
          <a:stretch>
            <a:fillRect/>
          </a:stretch>
        </p:blipFill>
        <p:spPr>
          <a:xfrm>
            <a:off x="318051" y="379386"/>
            <a:ext cx="622853" cy="687923"/>
          </a:xfrm>
          <a:prstGeom prst="rect">
            <a:avLst/>
          </a:prstGeom>
        </p:spPr>
      </p:pic>
      <p:pic>
        <p:nvPicPr>
          <p:cNvPr id="4" name="Picture 5" descr="Text&#10;&#10;Description automatically generated">
            <a:extLst>
              <a:ext uri="{FF2B5EF4-FFF2-40B4-BE49-F238E27FC236}">
                <a16:creationId xmlns:a16="http://schemas.microsoft.com/office/drawing/2014/main" id="{AAE41478-A801-F907-7B3F-E9872B33921C}"/>
              </a:ext>
            </a:extLst>
          </p:cNvPr>
          <p:cNvPicPr>
            <a:picLocks noChangeAspect="1"/>
          </p:cNvPicPr>
          <p:nvPr/>
        </p:nvPicPr>
        <p:blipFill>
          <a:blip r:embed="rId3"/>
          <a:stretch>
            <a:fillRect/>
          </a:stretch>
        </p:blipFill>
        <p:spPr>
          <a:xfrm>
            <a:off x="4037106" y="1066030"/>
            <a:ext cx="6291729" cy="2036528"/>
          </a:xfrm>
          <a:prstGeom prst="rect">
            <a:avLst/>
          </a:prstGeom>
        </p:spPr>
      </p:pic>
      <p:pic>
        <p:nvPicPr>
          <p:cNvPr id="6" name="Picture 11" descr="Text&#10;&#10;Description automatically generated">
            <a:extLst>
              <a:ext uri="{FF2B5EF4-FFF2-40B4-BE49-F238E27FC236}">
                <a16:creationId xmlns:a16="http://schemas.microsoft.com/office/drawing/2014/main" id="{5AC77EB0-AFFD-E8C5-7D50-7AB29524AF9F}"/>
              </a:ext>
            </a:extLst>
          </p:cNvPr>
          <p:cNvPicPr>
            <a:picLocks noChangeAspect="1"/>
          </p:cNvPicPr>
          <p:nvPr/>
        </p:nvPicPr>
        <p:blipFill>
          <a:blip r:embed="rId4"/>
          <a:stretch>
            <a:fillRect/>
          </a:stretch>
        </p:blipFill>
        <p:spPr>
          <a:xfrm>
            <a:off x="3431989" y="3325501"/>
            <a:ext cx="7345082" cy="3296088"/>
          </a:xfrm>
          <a:prstGeom prst="rect">
            <a:avLst/>
          </a:prstGeom>
        </p:spPr>
      </p:pic>
    </p:spTree>
    <p:extLst>
      <p:ext uri="{BB962C8B-B14F-4D97-AF65-F5344CB8AC3E}">
        <p14:creationId xmlns:p14="http://schemas.microsoft.com/office/powerpoint/2010/main" val="1052141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614" y="101532"/>
            <a:ext cx="10091186" cy="994695"/>
          </a:xfrm>
        </p:spPr>
        <p:txBody>
          <a:bodyPr>
            <a:normAutofit fontScale="90000"/>
          </a:bodyPr>
          <a:lstStyle/>
          <a:p>
            <a:r>
              <a:rPr lang="en-US" dirty="0"/>
              <a:t>TLS: </a:t>
            </a:r>
            <a:r>
              <a:rPr lang="en-US" dirty="0">
                <a:ea typeface="+mj-lt"/>
                <a:cs typeface="+mj-lt"/>
              </a:rPr>
              <a:t>Wireshark: Handshaking Client -&gt; Server</a:t>
            </a:r>
          </a:p>
        </p:txBody>
      </p:sp>
      <p:pic>
        <p:nvPicPr>
          <p:cNvPr id="10" name="Picture 4" descr="Background pattern&#10;&#10;Description automatically generated">
            <a:extLst>
              <a:ext uri="{FF2B5EF4-FFF2-40B4-BE49-F238E27FC236}">
                <a16:creationId xmlns:a16="http://schemas.microsoft.com/office/drawing/2014/main" id="{6311E6DA-2163-E6BA-39F0-0C46B90E0420}"/>
              </a:ext>
            </a:extLst>
          </p:cNvPr>
          <p:cNvPicPr>
            <a:picLocks noChangeAspect="1"/>
          </p:cNvPicPr>
          <p:nvPr/>
        </p:nvPicPr>
        <p:blipFill>
          <a:blip r:embed="rId2"/>
          <a:stretch>
            <a:fillRect/>
          </a:stretch>
        </p:blipFill>
        <p:spPr>
          <a:xfrm>
            <a:off x="318051" y="379386"/>
            <a:ext cx="622853" cy="687923"/>
          </a:xfrm>
          <a:prstGeom prst="rect">
            <a:avLst/>
          </a:prstGeom>
        </p:spPr>
      </p:pic>
      <p:pic>
        <p:nvPicPr>
          <p:cNvPr id="12" name="Picture 12" descr="A picture containing table&#10;&#10;Description automatically generated">
            <a:extLst>
              <a:ext uri="{FF2B5EF4-FFF2-40B4-BE49-F238E27FC236}">
                <a16:creationId xmlns:a16="http://schemas.microsoft.com/office/drawing/2014/main" id="{9CF52FFC-034C-51A5-4E5E-74BF96114392}"/>
              </a:ext>
            </a:extLst>
          </p:cNvPr>
          <p:cNvPicPr>
            <a:picLocks noChangeAspect="1"/>
          </p:cNvPicPr>
          <p:nvPr/>
        </p:nvPicPr>
        <p:blipFill>
          <a:blip r:embed="rId3"/>
          <a:stretch>
            <a:fillRect/>
          </a:stretch>
        </p:blipFill>
        <p:spPr>
          <a:xfrm>
            <a:off x="111309" y="1349237"/>
            <a:ext cx="3854549" cy="3610327"/>
          </a:xfrm>
          <a:prstGeom prst="rect">
            <a:avLst/>
          </a:prstGeom>
        </p:spPr>
      </p:pic>
      <p:pic>
        <p:nvPicPr>
          <p:cNvPr id="13" name="Picture 13" descr="Table&#10;&#10;Description automatically generated">
            <a:extLst>
              <a:ext uri="{FF2B5EF4-FFF2-40B4-BE49-F238E27FC236}">
                <a16:creationId xmlns:a16="http://schemas.microsoft.com/office/drawing/2014/main" id="{F6DF0310-797E-AD8F-50DA-9B4CA19ECD51}"/>
              </a:ext>
            </a:extLst>
          </p:cNvPr>
          <p:cNvPicPr>
            <a:picLocks noChangeAspect="1"/>
          </p:cNvPicPr>
          <p:nvPr/>
        </p:nvPicPr>
        <p:blipFill>
          <a:blip r:embed="rId4"/>
          <a:stretch>
            <a:fillRect/>
          </a:stretch>
        </p:blipFill>
        <p:spPr>
          <a:xfrm>
            <a:off x="4134224" y="2618246"/>
            <a:ext cx="7961405" cy="2450741"/>
          </a:xfrm>
          <a:prstGeom prst="rect">
            <a:avLst/>
          </a:prstGeom>
        </p:spPr>
      </p:pic>
      <p:sp>
        <p:nvSpPr>
          <p:cNvPr id="15" name="Rectangle 14">
            <a:extLst>
              <a:ext uri="{FF2B5EF4-FFF2-40B4-BE49-F238E27FC236}">
                <a16:creationId xmlns:a16="http://schemas.microsoft.com/office/drawing/2014/main" id="{07CC8B7D-DFCC-B740-4C6A-73F108CB1D49}"/>
              </a:ext>
            </a:extLst>
          </p:cNvPr>
          <p:cNvSpPr/>
          <p:nvPr/>
        </p:nvSpPr>
        <p:spPr>
          <a:xfrm>
            <a:off x="8931542" y="2617458"/>
            <a:ext cx="922210" cy="1701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6D9EBBDA-B87A-44E5-BADD-C8BF8440374B}"/>
              </a:ext>
            </a:extLst>
          </p:cNvPr>
          <p:cNvSpPr/>
          <p:nvPr/>
        </p:nvSpPr>
        <p:spPr>
          <a:xfrm>
            <a:off x="8931542" y="2938693"/>
            <a:ext cx="3118562" cy="170199"/>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Rectangle 16">
            <a:extLst>
              <a:ext uri="{FF2B5EF4-FFF2-40B4-BE49-F238E27FC236}">
                <a16:creationId xmlns:a16="http://schemas.microsoft.com/office/drawing/2014/main" id="{5232C50C-9A6A-0D45-7112-F49BAAA24B03}"/>
              </a:ext>
            </a:extLst>
          </p:cNvPr>
          <p:cNvSpPr/>
          <p:nvPr/>
        </p:nvSpPr>
        <p:spPr>
          <a:xfrm>
            <a:off x="8931541" y="3868781"/>
            <a:ext cx="2364034" cy="1403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EEDB7CB4-3F86-66E2-73F2-4E1FBBF02CD5}"/>
              </a:ext>
            </a:extLst>
          </p:cNvPr>
          <p:cNvSpPr/>
          <p:nvPr/>
        </p:nvSpPr>
        <p:spPr>
          <a:xfrm>
            <a:off x="8931541" y="4776457"/>
            <a:ext cx="1056680" cy="3009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Rectangle 18">
            <a:extLst>
              <a:ext uri="{FF2B5EF4-FFF2-40B4-BE49-F238E27FC236}">
                <a16:creationId xmlns:a16="http://schemas.microsoft.com/office/drawing/2014/main" id="{13B84290-164F-33B5-0900-1A3CC3AFEFCE}"/>
              </a:ext>
            </a:extLst>
          </p:cNvPr>
          <p:cNvSpPr/>
          <p:nvPr/>
        </p:nvSpPr>
        <p:spPr>
          <a:xfrm>
            <a:off x="8931541" y="3711898"/>
            <a:ext cx="3155915" cy="136583"/>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Rounded Rectangle 3">
            <a:extLst>
              <a:ext uri="{FF2B5EF4-FFF2-40B4-BE49-F238E27FC236}">
                <a16:creationId xmlns:a16="http://schemas.microsoft.com/office/drawing/2014/main" id="{99AC8B47-78A1-FD8D-6171-CFE216D64460}"/>
              </a:ext>
            </a:extLst>
          </p:cNvPr>
          <p:cNvSpPr/>
          <p:nvPr/>
        </p:nvSpPr>
        <p:spPr>
          <a:xfrm>
            <a:off x="4604583" y="1278262"/>
            <a:ext cx="1731647" cy="11867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Client</a:t>
            </a:r>
          </a:p>
          <a:p>
            <a:pPr algn="ctr"/>
            <a:r>
              <a:rPr lang="en-US" dirty="0">
                <a:cs typeface="Calibri"/>
              </a:rPr>
              <a:t>192.168.1.226</a:t>
            </a:r>
          </a:p>
        </p:txBody>
      </p:sp>
      <p:sp>
        <p:nvSpPr>
          <p:cNvPr id="23" name="Rounded Rectangle 4">
            <a:extLst>
              <a:ext uri="{FF2B5EF4-FFF2-40B4-BE49-F238E27FC236}">
                <a16:creationId xmlns:a16="http://schemas.microsoft.com/office/drawing/2014/main" id="{91903BDB-2EAC-AB35-323A-E414061797D4}"/>
              </a:ext>
            </a:extLst>
          </p:cNvPr>
          <p:cNvSpPr/>
          <p:nvPr/>
        </p:nvSpPr>
        <p:spPr>
          <a:xfrm>
            <a:off x="9362286" y="1273356"/>
            <a:ext cx="1805205" cy="1123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Server</a:t>
            </a:r>
          </a:p>
          <a:p>
            <a:pPr algn="ctr"/>
            <a:r>
              <a:rPr lang="en-US" dirty="0">
                <a:cs typeface="Calibri"/>
              </a:rPr>
              <a:t>146.75.31.5</a:t>
            </a:r>
            <a:endParaRPr lang="en-US" dirty="0"/>
          </a:p>
        </p:txBody>
      </p:sp>
      <p:sp>
        <p:nvSpPr>
          <p:cNvPr id="25" name="Left-Right Arrow 6">
            <a:extLst>
              <a:ext uri="{FF2B5EF4-FFF2-40B4-BE49-F238E27FC236}">
                <a16:creationId xmlns:a16="http://schemas.microsoft.com/office/drawing/2014/main" id="{0DEF72F5-1633-CCCE-5D13-F612F8E6833D}"/>
              </a:ext>
            </a:extLst>
          </p:cNvPr>
          <p:cNvSpPr/>
          <p:nvPr/>
        </p:nvSpPr>
        <p:spPr>
          <a:xfrm>
            <a:off x="6336442" y="1347776"/>
            <a:ext cx="2914183" cy="98414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Message using TLS 1.2</a:t>
            </a:r>
          </a:p>
        </p:txBody>
      </p:sp>
      <p:sp>
        <p:nvSpPr>
          <p:cNvPr id="4" name="Rectangle 3">
            <a:extLst>
              <a:ext uri="{FF2B5EF4-FFF2-40B4-BE49-F238E27FC236}">
                <a16:creationId xmlns:a16="http://schemas.microsoft.com/office/drawing/2014/main" id="{1C6F0070-2533-D4D1-E84E-4B07D0EB43AD}"/>
              </a:ext>
            </a:extLst>
          </p:cNvPr>
          <p:cNvSpPr/>
          <p:nvPr/>
        </p:nvSpPr>
        <p:spPr>
          <a:xfrm>
            <a:off x="5494017" y="2617576"/>
            <a:ext cx="940545" cy="248735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a:extLst>
              <a:ext uri="{FF2B5EF4-FFF2-40B4-BE49-F238E27FC236}">
                <a16:creationId xmlns:a16="http://schemas.microsoft.com/office/drawing/2014/main" id="{AE0FB04D-CFFA-77A4-BCB3-C1C7BAAF4B2F}"/>
              </a:ext>
            </a:extLst>
          </p:cNvPr>
          <p:cNvSpPr/>
          <p:nvPr/>
        </p:nvSpPr>
        <p:spPr>
          <a:xfrm>
            <a:off x="6687338" y="2617576"/>
            <a:ext cx="1033998" cy="248735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14" descr="Text&#10;&#10;Description automatically generated">
            <a:extLst>
              <a:ext uri="{FF2B5EF4-FFF2-40B4-BE49-F238E27FC236}">
                <a16:creationId xmlns:a16="http://schemas.microsoft.com/office/drawing/2014/main" id="{2C14DD07-1ECB-5F9D-1E2A-325A97CD3E05}"/>
              </a:ext>
            </a:extLst>
          </p:cNvPr>
          <p:cNvPicPr>
            <a:picLocks noChangeAspect="1"/>
          </p:cNvPicPr>
          <p:nvPr/>
        </p:nvPicPr>
        <p:blipFill>
          <a:blip r:embed="rId5"/>
          <a:stretch>
            <a:fillRect/>
          </a:stretch>
        </p:blipFill>
        <p:spPr>
          <a:xfrm>
            <a:off x="1049813" y="2158203"/>
            <a:ext cx="703884" cy="263058"/>
          </a:xfrm>
          <a:prstGeom prst="rect">
            <a:avLst/>
          </a:prstGeom>
        </p:spPr>
      </p:pic>
    </p:spTree>
    <p:extLst>
      <p:ext uri="{BB962C8B-B14F-4D97-AF65-F5344CB8AC3E}">
        <p14:creationId xmlns:p14="http://schemas.microsoft.com/office/powerpoint/2010/main" val="2223166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7143" y="101532"/>
            <a:ext cx="9336657" cy="994695"/>
          </a:xfrm>
        </p:spPr>
        <p:txBody>
          <a:bodyPr/>
          <a:lstStyle/>
          <a:p>
            <a:r>
              <a:rPr lang="en-US" dirty="0"/>
              <a:t>TLS: </a:t>
            </a:r>
            <a:r>
              <a:rPr lang="en-US" dirty="0">
                <a:ea typeface="+mj-lt"/>
                <a:cs typeface="+mj-lt"/>
              </a:rPr>
              <a:t>Wireshark: Handshaking</a:t>
            </a:r>
          </a:p>
        </p:txBody>
      </p:sp>
      <p:pic>
        <p:nvPicPr>
          <p:cNvPr id="10" name="Picture 4" descr="Background pattern&#10;&#10;Description automatically generated">
            <a:extLst>
              <a:ext uri="{FF2B5EF4-FFF2-40B4-BE49-F238E27FC236}">
                <a16:creationId xmlns:a16="http://schemas.microsoft.com/office/drawing/2014/main" id="{6311E6DA-2163-E6BA-39F0-0C46B90E0420}"/>
              </a:ext>
            </a:extLst>
          </p:cNvPr>
          <p:cNvPicPr>
            <a:picLocks noChangeAspect="1"/>
          </p:cNvPicPr>
          <p:nvPr/>
        </p:nvPicPr>
        <p:blipFill>
          <a:blip r:embed="rId2"/>
          <a:stretch>
            <a:fillRect/>
          </a:stretch>
        </p:blipFill>
        <p:spPr>
          <a:xfrm>
            <a:off x="318051" y="379386"/>
            <a:ext cx="622853" cy="687923"/>
          </a:xfrm>
          <a:prstGeom prst="rect">
            <a:avLst/>
          </a:prstGeom>
        </p:spPr>
      </p:pic>
      <p:pic>
        <p:nvPicPr>
          <p:cNvPr id="6" name="Picture 11" descr="Text&#10;&#10;Description automatically generated">
            <a:extLst>
              <a:ext uri="{FF2B5EF4-FFF2-40B4-BE49-F238E27FC236}">
                <a16:creationId xmlns:a16="http://schemas.microsoft.com/office/drawing/2014/main" id="{5AC77EB0-AFFD-E8C5-7D50-7AB29524AF9F}"/>
              </a:ext>
            </a:extLst>
          </p:cNvPr>
          <p:cNvPicPr>
            <a:picLocks noChangeAspect="1"/>
          </p:cNvPicPr>
          <p:nvPr/>
        </p:nvPicPr>
        <p:blipFill>
          <a:blip r:embed="rId3"/>
          <a:stretch>
            <a:fillRect/>
          </a:stretch>
        </p:blipFill>
        <p:spPr>
          <a:xfrm>
            <a:off x="92636" y="1129148"/>
            <a:ext cx="11834905" cy="5313146"/>
          </a:xfrm>
          <a:prstGeom prst="rect">
            <a:avLst/>
          </a:prstGeom>
        </p:spPr>
      </p:pic>
      <p:sp>
        <p:nvSpPr>
          <p:cNvPr id="4" name="Rectangle 3">
            <a:extLst>
              <a:ext uri="{FF2B5EF4-FFF2-40B4-BE49-F238E27FC236}">
                <a16:creationId xmlns:a16="http://schemas.microsoft.com/office/drawing/2014/main" id="{F9EA6CF8-0075-EB29-D94B-E39D2A653EBB}"/>
              </a:ext>
            </a:extLst>
          </p:cNvPr>
          <p:cNvSpPr/>
          <p:nvPr/>
        </p:nvSpPr>
        <p:spPr>
          <a:xfrm>
            <a:off x="258190" y="3170282"/>
            <a:ext cx="7055562" cy="1851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Rectangle 4">
            <a:extLst>
              <a:ext uri="{FF2B5EF4-FFF2-40B4-BE49-F238E27FC236}">
                <a16:creationId xmlns:a16="http://schemas.microsoft.com/office/drawing/2014/main" id="{502182F4-D153-2007-A713-518821BE07DB}"/>
              </a:ext>
            </a:extLst>
          </p:cNvPr>
          <p:cNvSpPr/>
          <p:nvPr/>
        </p:nvSpPr>
        <p:spPr>
          <a:xfrm>
            <a:off x="220837" y="3506458"/>
            <a:ext cx="8863444" cy="162729"/>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0E08C5B0-B0BA-C573-D768-8AF13D8F8B18}"/>
              </a:ext>
            </a:extLst>
          </p:cNvPr>
          <p:cNvSpPr/>
          <p:nvPr/>
        </p:nvSpPr>
        <p:spPr>
          <a:xfrm>
            <a:off x="220837" y="4387986"/>
            <a:ext cx="10185738" cy="170199"/>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4D4DCE3B-9B9A-E707-AD67-ED2D998522D8}"/>
              </a:ext>
            </a:extLst>
          </p:cNvPr>
          <p:cNvSpPr/>
          <p:nvPr/>
        </p:nvSpPr>
        <p:spPr>
          <a:xfrm>
            <a:off x="183484" y="5568339"/>
            <a:ext cx="6569974" cy="3793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
            <a:extLst>
              <a:ext uri="{FF2B5EF4-FFF2-40B4-BE49-F238E27FC236}">
                <a16:creationId xmlns:a16="http://schemas.microsoft.com/office/drawing/2014/main" id="{5BAB8204-2BBD-C197-C9C0-95FDD39D1868}"/>
              </a:ext>
            </a:extLst>
          </p:cNvPr>
          <p:cNvSpPr/>
          <p:nvPr/>
        </p:nvSpPr>
        <p:spPr>
          <a:xfrm>
            <a:off x="220837" y="4556074"/>
            <a:ext cx="7892268" cy="1776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ounded Rectangle 3">
            <a:extLst>
              <a:ext uri="{FF2B5EF4-FFF2-40B4-BE49-F238E27FC236}">
                <a16:creationId xmlns:a16="http://schemas.microsoft.com/office/drawing/2014/main" id="{E37C9E87-34C6-2E44-5990-8FFF1729E6CD}"/>
              </a:ext>
            </a:extLst>
          </p:cNvPr>
          <p:cNvSpPr/>
          <p:nvPr/>
        </p:nvSpPr>
        <p:spPr>
          <a:xfrm>
            <a:off x="5298291" y="908045"/>
            <a:ext cx="1731647" cy="11867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Client</a:t>
            </a:r>
          </a:p>
          <a:p>
            <a:pPr algn="ctr"/>
            <a:r>
              <a:rPr lang="en-US" dirty="0">
                <a:cs typeface="Calibri"/>
              </a:rPr>
              <a:t>192.168.1.226</a:t>
            </a:r>
          </a:p>
        </p:txBody>
      </p:sp>
      <p:sp>
        <p:nvSpPr>
          <p:cNvPr id="13" name="Rounded Rectangle 4">
            <a:extLst>
              <a:ext uri="{FF2B5EF4-FFF2-40B4-BE49-F238E27FC236}">
                <a16:creationId xmlns:a16="http://schemas.microsoft.com/office/drawing/2014/main" id="{099C42E6-D162-AAE4-3F53-7484EDFF1967}"/>
              </a:ext>
            </a:extLst>
          </p:cNvPr>
          <p:cNvSpPr/>
          <p:nvPr/>
        </p:nvSpPr>
        <p:spPr>
          <a:xfrm>
            <a:off x="10055994" y="903139"/>
            <a:ext cx="1805205" cy="1123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Server</a:t>
            </a:r>
          </a:p>
          <a:p>
            <a:pPr algn="ctr"/>
            <a:r>
              <a:rPr lang="en-US" dirty="0">
                <a:cs typeface="Calibri"/>
              </a:rPr>
              <a:t>146.75.31.5</a:t>
            </a:r>
            <a:endParaRPr lang="en-US" dirty="0"/>
          </a:p>
        </p:txBody>
      </p:sp>
      <p:sp>
        <p:nvSpPr>
          <p:cNvPr id="15" name="Left-Right Arrow 6">
            <a:extLst>
              <a:ext uri="{FF2B5EF4-FFF2-40B4-BE49-F238E27FC236}">
                <a16:creationId xmlns:a16="http://schemas.microsoft.com/office/drawing/2014/main" id="{A1B042F8-2274-DE0F-87D1-F9DD2CBA320D}"/>
              </a:ext>
            </a:extLst>
          </p:cNvPr>
          <p:cNvSpPr/>
          <p:nvPr/>
        </p:nvSpPr>
        <p:spPr>
          <a:xfrm>
            <a:off x="7030150" y="977559"/>
            <a:ext cx="2914183" cy="98414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Message using TLS 1.2</a:t>
            </a:r>
          </a:p>
        </p:txBody>
      </p:sp>
      <p:sp>
        <p:nvSpPr>
          <p:cNvPr id="17" name="Rectangle 16">
            <a:extLst>
              <a:ext uri="{FF2B5EF4-FFF2-40B4-BE49-F238E27FC236}">
                <a16:creationId xmlns:a16="http://schemas.microsoft.com/office/drawing/2014/main" id="{9ABB8246-AA5A-986D-CA2D-6BB8B8E40638}"/>
              </a:ext>
            </a:extLst>
          </p:cNvPr>
          <p:cNvSpPr/>
          <p:nvPr/>
        </p:nvSpPr>
        <p:spPr>
          <a:xfrm>
            <a:off x="5299923" y="3142350"/>
            <a:ext cx="2108705" cy="212137"/>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586DF55C-E919-65EC-54C2-EC0F70D888EB}"/>
              </a:ext>
            </a:extLst>
          </p:cNvPr>
          <p:cNvSpPr/>
          <p:nvPr/>
        </p:nvSpPr>
        <p:spPr>
          <a:xfrm>
            <a:off x="5529960" y="3505378"/>
            <a:ext cx="3650676" cy="16541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Rectangle 18">
            <a:extLst>
              <a:ext uri="{FF2B5EF4-FFF2-40B4-BE49-F238E27FC236}">
                <a16:creationId xmlns:a16="http://schemas.microsoft.com/office/drawing/2014/main" id="{260F8CB1-F7B6-0D37-40E8-4C99F87AA7A0}"/>
              </a:ext>
            </a:extLst>
          </p:cNvPr>
          <p:cNvSpPr/>
          <p:nvPr/>
        </p:nvSpPr>
        <p:spPr>
          <a:xfrm>
            <a:off x="5555121" y="4342859"/>
            <a:ext cx="4808054" cy="212137"/>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4909EBC4-5967-8C55-0E83-B724CE7D147A}"/>
              </a:ext>
            </a:extLst>
          </p:cNvPr>
          <p:cNvSpPr/>
          <p:nvPr/>
        </p:nvSpPr>
        <p:spPr>
          <a:xfrm>
            <a:off x="5576686" y="4518981"/>
            <a:ext cx="2500488" cy="20854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197909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7143" y="101532"/>
            <a:ext cx="9336657" cy="994695"/>
          </a:xfrm>
        </p:spPr>
        <p:txBody>
          <a:bodyPr/>
          <a:lstStyle/>
          <a:p>
            <a:r>
              <a:rPr lang="en-US"/>
              <a:t>TLS: </a:t>
            </a:r>
            <a:r>
              <a:rPr lang="en-US">
                <a:ea typeface="+mj-lt"/>
                <a:cs typeface="+mj-lt"/>
              </a:rPr>
              <a:t>Wireshark: IP Internet Protocol</a:t>
            </a:r>
          </a:p>
        </p:txBody>
      </p:sp>
      <p:pic>
        <p:nvPicPr>
          <p:cNvPr id="10" name="Picture 4" descr="Background pattern&#10;&#10;Description automatically generated">
            <a:extLst>
              <a:ext uri="{FF2B5EF4-FFF2-40B4-BE49-F238E27FC236}">
                <a16:creationId xmlns:a16="http://schemas.microsoft.com/office/drawing/2014/main" id="{6311E6DA-2163-E6BA-39F0-0C46B90E0420}"/>
              </a:ext>
            </a:extLst>
          </p:cNvPr>
          <p:cNvPicPr>
            <a:picLocks noChangeAspect="1"/>
          </p:cNvPicPr>
          <p:nvPr/>
        </p:nvPicPr>
        <p:blipFill>
          <a:blip r:embed="rId2"/>
          <a:stretch>
            <a:fillRect/>
          </a:stretch>
        </p:blipFill>
        <p:spPr>
          <a:xfrm>
            <a:off x="318051" y="379386"/>
            <a:ext cx="622853" cy="687923"/>
          </a:xfrm>
          <a:prstGeom prst="rect">
            <a:avLst/>
          </a:prstGeom>
        </p:spPr>
      </p:pic>
      <p:pic>
        <p:nvPicPr>
          <p:cNvPr id="5" name="Picture 5" descr="Graphical user interface, text, application, email&#10;&#10;Description automatically generated">
            <a:extLst>
              <a:ext uri="{FF2B5EF4-FFF2-40B4-BE49-F238E27FC236}">
                <a16:creationId xmlns:a16="http://schemas.microsoft.com/office/drawing/2014/main" id="{2EA9D5BB-842F-AA00-3413-5423A450F24F}"/>
              </a:ext>
            </a:extLst>
          </p:cNvPr>
          <p:cNvPicPr>
            <a:picLocks noChangeAspect="1"/>
          </p:cNvPicPr>
          <p:nvPr/>
        </p:nvPicPr>
        <p:blipFill>
          <a:blip r:embed="rId3"/>
          <a:stretch>
            <a:fillRect/>
          </a:stretch>
        </p:blipFill>
        <p:spPr>
          <a:xfrm>
            <a:off x="3925047" y="1156764"/>
            <a:ext cx="7640169" cy="4619177"/>
          </a:xfrm>
          <a:prstGeom prst="rect">
            <a:avLst/>
          </a:prstGeom>
        </p:spPr>
      </p:pic>
      <p:sp>
        <p:nvSpPr>
          <p:cNvPr id="8" name="Rectangle 7">
            <a:extLst>
              <a:ext uri="{FF2B5EF4-FFF2-40B4-BE49-F238E27FC236}">
                <a16:creationId xmlns:a16="http://schemas.microsoft.com/office/drawing/2014/main" id="{3DAC24F8-C89A-8A88-0F0E-492B1F672B0A}"/>
              </a:ext>
            </a:extLst>
          </p:cNvPr>
          <p:cNvSpPr/>
          <p:nvPr/>
        </p:nvSpPr>
        <p:spPr>
          <a:xfrm>
            <a:off x="4015895" y="1915223"/>
            <a:ext cx="5105739" cy="24711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Oval 8">
            <a:extLst>
              <a:ext uri="{FF2B5EF4-FFF2-40B4-BE49-F238E27FC236}">
                <a16:creationId xmlns:a16="http://schemas.microsoft.com/office/drawing/2014/main" id="{24FBBAF1-ABE5-88A9-A505-41BAA6F7996B}"/>
              </a:ext>
            </a:extLst>
          </p:cNvPr>
          <p:cNvSpPr/>
          <p:nvPr/>
        </p:nvSpPr>
        <p:spPr>
          <a:xfrm>
            <a:off x="352839" y="2153253"/>
            <a:ext cx="3331880" cy="2775608"/>
          </a:xfrm>
          <a:prstGeom prst="ellipse">
            <a:avLst/>
          </a:prstGeom>
          <a:solidFill>
            <a:schemeClr val="accent4">
              <a:lumMod val="60000"/>
              <a:lumOff val="40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Oval 10">
            <a:extLst>
              <a:ext uri="{FF2B5EF4-FFF2-40B4-BE49-F238E27FC236}">
                <a16:creationId xmlns:a16="http://schemas.microsoft.com/office/drawing/2014/main" id="{536A5BF0-C28C-F2FF-0705-AECC33887B59}"/>
              </a:ext>
            </a:extLst>
          </p:cNvPr>
          <p:cNvSpPr/>
          <p:nvPr/>
        </p:nvSpPr>
        <p:spPr>
          <a:xfrm>
            <a:off x="972036" y="2599765"/>
            <a:ext cx="2151528" cy="1909019"/>
          </a:xfrm>
          <a:prstGeom prst="ellipse">
            <a:avLst/>
          </a:prstGeom>
          <a:solidFill>
            <a:schemeClr val="accent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TextBox 4">
            <a:extLst>
              <a:ext uri="{FF2B5EF4-FFF2-40B4-BE49-F238E27FC236}">
                <a16:creationId xmlns:a16="http://schemas.microsoft.com/office/drawing/2014/main" id="{1DEBF38E-BD49-DCA8-C32D-D9378D2653D2}"/>
              </a:ext>
            </a:extLst>
          </p:cNvPr>
          <p:cNvSpPr txBox="1"/>
          <p:nvPr/>
        </p:nvSpPr>
        <p:spPr>
          <a:xfrm>
            <a:off x="1766504" y="2601485"/>
            <a:ext cx="652238" cy="37306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TCP</a:t>
            </a:r>
          </a:p>
        </p:txBody>
      </p:sp>
      <p:sp>
        <p:nvSpPr>
          <p:cNvPr id="14" name="TextBox 5">
            <a:extLst>
              <a:ext uri="{FF2B5EF4-FFF2-40B4-BE49-F238E27FC236}">
                <a16:creationId xmlns:a16="http://schemas.microsoft.com/office/drawing/2014/main" id="{340000F8-C9A9-A5CE-C537-D6169D5B9F64}"/>
              </a:ext>
            </a:extLst>
          </p:cNvPr>
          <p:cNvSpPr txBox="1"/>
          <p:nvPr/>
        </p:nvSpPr>
        <p:spPr>
          <a:xfrm>
            <a:off x="1859026" y="2171640"/>
            <a:ext cx="522078" cy="37306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IP</a:t>
            </a:r>
          </a:p>
        </p:txBody>
      </p:sp>
      <p:sp>
        <p:nvSpPr>
          <p:cNvPr id="16" name="Oval 15">
            <a:extLst>
              <a:ext uri="{FF2B5EF4-FFF2-40B4-BE49-F238E27FC236}">
                <a16:creationId xmlns:a16="http://schemas.microsoft.com/office/drawing/2014/main" id="{07F0FAE8-45D7-90E2-1867-EDDFCC1F113F}"/>
              </a:ext>
            </a:extLst>
          </p:cNvPr>
          <p:cNvSpPr/>
          <p:nvPr/>
        </p:nvSpPr>
        <p:spPr>
          <a:xfrm>
            <a:off x="1472851" y="3050011"/>
            <a:ext cx="1095017" cy="989564"/>
          </a:xfrm>
          <a:prstGeom prst="ellipse">
            <a:avLst/>
          </a:prstGeom>
          <a:solidFill>
            <a:srgbClr val="ED7D3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TextBox 8">
            <a:extLst>
              <a:ext uri="{FF2B5EF4-FFF2-40B4-BE49-F238E27FC236}">
                <a16:creationId xmlns:a16="http://schemas.microsoft.com/office/drawing/2014/main" id="{27B82B53-4377-47CB-FA1D-661AE2680CDB}"/>
              </a:ext>
            </a:extLst>
          </p:cNvPr>
          <p:cNvSpPr txBox="1"/>
          <p:nvPr/>
        </p:nvSpPr>
        <p:spPr>
          <a:xfrm>
            <a:off x="1765068" y="3326422"/>
            <a:ext cx="56316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TLS</a:t>
            </a:r>
          </a:p>
        </p:txBody>
      </p:sp>
    </p:spTree>
    <p:extLst>
      <p:ext uri="{BB962C8B-B14F-4D97-AF65-F5344CB8AC3E}">
        <p14:creationId xmlns:p14="http://schemas.microsoft.com/office/powerpoint/2010/main" val="3889634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7143" y="101532"/>
            <a:ext cx="9336657" cy="994695"/>
          </a:xfrm>
        </p:spPr>
        <p:txBody>
          <a:bodyPr/>
          <a:lstStyle/>
          <a:p>
            <a:r>
              <a:rPr lang="en-US" dirty="0"/>
              <a:t>TLS: </a:t>
            </a:r>
            <a:r>
              <a:rPr lang="en-US" dirty="0">
                <a:ea typeface="+mj-lt"/>
                <a:cs typeface="+mj-lt"/>
              </a:rPr>
              <a:t>Wireshark: Client Hello</a:t>
            </a:r>
          </a:p>
        </p:txBody>
      </p:sp>
      <p:pic>
        <p:nvPicPr>
          <p:cNvPr id="10" name="Picture 4" descr="Background pattern&#10;&#10;Description automatically generated">
            <a:extLst>
              <a:ext uri="{FF2B5EF4-FFF2-40B4-BE49-F238E27FC236}">
                <a16:creationId xmlns:a16="http://schemas.microsoft.com/office/drawing/2014/main" id="{6311E6DA-2163-E6BA-39F0-0C46B90E0420}"/>
              </a:ext>
            </a:extLst>
          </p:cNvPr>
          <p:cNvPicPr>
            <a:picLocks noChangeAspect="1"/>
          </p:cNvPicPr>
          <p:nvPr/>
        </p:nvPicPr>
        <p:blipFill>
          <a:blip r:embed="rId2"/>
          <a:stretch>
            <a:fillRect/>
          </a:stretch>
        </p:blipFill>
        <p:spPr>
          <a:xfrm>
            <a:off x="318051" y="379386"/>
            <a:ext cx="622853" cy="687923"/>
          </a:xfrm>
          <a:prstGeom prst="rect">
            <a:avLst/>
          </a:prstGeom>
        </p:spPr>
      </p:pic>
      <p:pic>
        <p:nvPicPr>
          <p:cNvPr id="3" name="Picture 3" descr="Text&#10;&#10;Description automatically generated">
            <a:extLst>
              <a:ext uri="{FF2B5EF4-FFF2-40B4-BE49-F238E27FC236}">
                <a16:creationId xmlns:a16="http://schemas.microsoft.com/office/drawing/2014/main" id="{2F9E61C9-BCBB-6B00-9F4B-F632728FF709}"/>
              </a:ext>
            </a:extLst>
          </p:cNvPr>
          <p:cNvPicPr>
            <a:picLocks noChangeAspect="1"/>
          </p:cNvPicPr>
          <p:nvPr/>
        </p:nvPicPr>
        <p:blipFill>
          <a:blip r:embed="rId3"/>
          <a:stretch>
            <a:fillRect/>
          </a:stretch>
        </p:blipFill>
        <p:spPr>
          <a:xfrm>
            <a:off x="4873811" y="1565902"/>
            <a:ext cx="7091083" cy="4809430"/>
          </a:xfrm>
          <a:prstGeom prst="rect">
            <a:avLst/>
          </a:prstGeom>
        </p:spPr>
      </p:pic>
      <p:sp>
        <p:nvSpPr>
          <p:cNvPr id="7" name="Rectangle 6">
            <a:extLst>
              <a:ext uri="{FF2B5EF4-FFF2-40B4-BE49-F238E27FC236}">
                <a16:creationId xmlns:a16="http://schemas.microsoft.com/office/drawing/2014/main" id="{B7C9C1BE-E4EA-6407-9CC9-3BC47FE4C159}"/>
              </a:ext>
            </a:extLst>
          </p:cNvPr>
          <p:cNvSpPr/>
          <p:nvPr/>
        </p:nvSpPr>
        <p:spPr>
          <a:xfrm>
            <a:off x="5457719" y="2199106"/>
            <a:ext cx="5397091" cy="3943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5F0D8FD9-955C-6769-B405-793255B82D11}"/>
              </a:ext>
            </a:extLst>
          </p:cNvPr>
          <p:cNvSpPr/>
          <p:nvPr/>
        </p:nvSpPr>
        <p:spPr>
          <a:xfrm>
            <a:off x="5338189" y="3125458"/>
            <a:ext cx="5397091" cy="33190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5337B0F8-F0B5-7E6A-057C-B8AD79211374}"/>
              </a:ext>
            </a:extLst>
          </p:cNvPr>
          <p:cNvSpPr/>
          <p:nvPr/>
        </p:nvSpPr>
        <p:spPr>
          <a:xfrm>
            <a:off x="5166366" y="1590251"/>
            <a:ext cx="2939268" cy="2262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2" descr="Graphical user interface, text, application, chat or text message&#10;&#10;Description automatically generated">
            <a:extLst>
              <a:ext uri="{FF2B5EF4-FFF2-40B4-BE49-F238E27FC236}">
                <a16:creationId xmlns:a16="http://schemas.microsoft.com/office/drawing/2014/main" id="{2EF058E2-BE37-7EE4-A1DB-68FF146388C9}"/>
              </a:ext>
            </a:extLst>
          </p:cNvPr>
          <p:cNvPicPr>
            <a:picLocks noChangeAspect="1"/>
          </p:cNvPicPr>
          <p:nvPr/>
        </p:nvPicPr>
        <p:blipFill>
          <a:blip r:embed="rId4"/>
          <a:stretch>
            <a:fillRect/>
          </a:stretch>
        </p:blipFill>
        <p:spPr>
          <a:xfrm>
            <a:off x="77413" y="3103828"/>
            <a:ext cx="4999317" cy="1971650"/>
          </a:xfrm>
          <a:prstGeom prst="rect">
            <a:avLst/>
          </a:prstGeom>
        </p:spPr>
      </p:pic>
      <p:sp>
        <p:nvSpPr>
          <p:cNvPr id="14" name="Rounded Rectangle 3">
            <a:extLst>
              <a:ext uri="{FF2B5EF4-FFF2-40B4-BE49-F238E27FC236}">
                <a16:creationId xmlns:a16="http://schemas.microsoft.com/office/drawing/2014/main" id="{19F35124-95DA-C86C-CF86-CF4FA544A4C9}"/>
              </a:ext>
            </a:extLst>
          </p:cNvPr>
          <p:cNvSpPr/>
          <p:nvPr/>
        </p:nvSpPr>
        <p:spPr>
          <a:xfrm>
            <a:off x="75716" y="1590970"/>
            <a:ext cx="1357835" cy="906439"/>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t>Client</a:t>
            </a:r>
            <a:endParaRPr lang="en-US" sz="1400" dirty="0">
              <a:cs typeface="Calibri"/>
            </a:endParaRPr>
          </a:p>
          <a:p>
            <a:pPr algn="ctr"/>
            <a:r>
              <a:rPr lang="en-US" sz="1400" dirty="0">
                <a:cs typeface="Calibri"/>
              </a:rPr>
              <a:t>192.168.1.226</a:t>
            </a:r>
          </a:p>
        </p:txBody>
      </p:sp>
      <p:sp>
        <p:nvSpPr>
          <p:cNvPr id="16" name="Rounded Rectangle 4">
            <a:extLst>
              <a:ext uri="{FF2B5EF4-FFF2-40B4-BE49-F238E27FC236}">
                <a16:creationId xmlns:a16="http://schemas.microsoft.com/office/drawing/2014/main" id="{703EC6DC-1CEF-D456-B9CF-F338EA1375D5}"/>
              </a:ext>
            </a:extLst>
          </p:cNvPr>
          <p:cNvSpPr/>
          <p:nvPr/>
        </p:nvSpPr>
        <p:spPr>
          <a:xfrm>
            <a:off x="3643690" y="1564497"/>
            <a:ext cx="1384669" cy="8857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t>Server</a:t>
            </a:r>
            <a:endParaRPr lang="en-US" sz="1400" dirty="0">
              <a:cs typeface="Calibri"/>
            </a:endParaRPr>
          </a:p>
          <a:p>
            <a:pPr algn="ctr"/>
            <a:r>
              <a:rPr lang="en-US" sz="1400" dirty="0">
                <a:cs typeface="Calibri"/>
              </a:rPr>
              <a:t>146.75.31.5</a:t>
            </a:r>
          </a:p>
        </p:txBody>
      </p:sp>
      <p:sp>
        <p:nvSpPr>
          <p:cNvPr id="18" name="Left-Right Arrow 6">
            <a:extLst>
              <a:ext uri="{FF2B5EF4-FFF2-40B4-BE49-F238E27FC236}">
                <a16:creationId xmlns:a16="http://schemas.microsoft.com/office/drawing/2014/main" id="{D266FD8B-7A74-F001-ABF0-2BB6AABD349E}"/>
              </a:ext>
            </a:extLst>
          </p:cNvPr>
          <p:cNvSpPr/>
          <p:nvPr/>
        </p:nvSpPr>
        <p:spPr>
          <a:xfrm>
            <a:off x="1433763" y="1588597"/>
            <a:ext cx="2209693" cy="782859"/>
          </a:xfrm>
          <a:prstGeom prst="lef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t>Message using TLS 1.2</a:t>
            </a:r>
            <a:endParaRPr lang="en-US" sz="1400" dirty="0">
              <a:cs typeface="Calibri"/>
            </a:endParaRPr>
          </a:p>
        </p:txBody>
      </p:sp>
    </p:spTree>
    <p:extLst>
      <p:ext uri="{BB962C8B-B14F-4D97-AF65-F5344CB8AC3E}">
        <p14:creationId xmlns:p14="http://schemas.microsoft.com/office/powerpoint/2010/main" val="3996392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7143" y="101532"/>
            <a:ext cx="9336657" cy="994695"/>
          </a:xfrm>
        </p:spPr>
        <p:txBody>
          <a:bodyPr/>
          <a:lstStyle/>
          <a:p>
            <a:r>
              <a:rPr lang="en-US" dirty="0"/>
              <a:t>TLS: </a:t>
            </a:r>
            <a:r>
              <a:rPr lang="en-US" dirty="0">
                <a:ea typeface="+mj-lt"/>
                <a:cs typeface="+mj-lt"/>
              </a:rPr>
              <a:t>Wireshark: Server Hello</a:t>
            </a:r>
          </a:p>
        </p:txBody>
      </p:sp>
      <p:pic>
        <p:nvPicPr>
          <p:cNvPr id="10" name="Picture 4" descr="Background pattern&#10;&#10;Description automatically generated">
            <a:extLst>
              <a:ext uri="{FF2B5EF4-FFF2-40B4-BE49-F238E27FC236}">
                <a16:creationId xmlns:a16="http://schemas.microsoft.com/office/drawing/2014/main" id="{6311E6DA-2163-E6BA-39F0-0C46B90E0420}"/>
              </a:ext>
            </a:extLst>
          </p:cNvPr>
          <p:cNvPicPr>
            <a:picLocks noChangeAspect="1"/>
          </p:cNvPicPr>
          <p:nvPr/>
        </p:nvPicPr>
        <p:blipFill>
          <a:blip r:embed="rId2"/>
          <a:stretch>
            <a:fillRect/>
          </a:stretch>
        </p:blipFill>
        <p:spPr>
          <a:xfrm>
            <a:off x="318051" y="379386"/>
            <a:ext cx="622853" cy="687923"/>
          </a:xfrm>
          <a:prstGeom prst="rect">
            <a:avLst/>
          </a:prstGeom>
        </p:spPr>
      </p:pic>
      <p:sp>
        <p:nvSpPr>
          <p:cNvPr id="17" name="TextBox 16">
            <a:extLst>
              <a:ext uri="{FF2B5EF4-FFF2-40B4-BE49-F238E27FC236}">
                <a16:creationId xmlns:a16="http://schemas.microsoft.com/office/drawing/2014/main" id="{7212F607-2AE9-703A-B602-02A11FF9F7C5}"/>
              </a:ext>
            </a:extLst>
          </p:cNvPr>
          <p:cNvSpPr txBox="1"/>
          <p:nvPr/>
        </p:nvSpPr>
        <p:spPr>
          <a:xfrm>
            <a:off x="199152" y="1286192"/>
            <a:ext cx="1179337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161616"/>
                </a:solidFill>
                <a:latin typeface="inherit"/>
                <a:ea typeface="inherit"/>
                <a:cs typeface="inherit"/>
              </a:rPr>
              <a:t>The TLS server responds with a “server hello” message that contains the CipherSuite chosen by the server from the list provided by the client, the session ID, and another random byte string. The server also sends its digital certificate. If the server requires a digital certificate for client authentication, the server sends a “client certificate request” that includes a list of the types of certificates supported and the Distinguished Names of acceptable Certification Authorities (CAs).</a:t>
            </a:r>
            <a:endParaRPr lang="en-US"/>
          </a:p>
        </p:txBody>
      </p:sp>
      <p:pic>
        <p:nvPicPr>
          <p:cNvPr id="3" name="Picture 4" descr="Graphical user interface, text, application, email&#10;&#10;Description automatically generated">
            <a:extLst>
              <a:ext uri="{FF2B5EF4-FFF2-40B4-BE49-F238E27FC236}">
                <a16:creationId xmlns:a16="http://schemas.microsoft.com/office/drawing/2014/main" id="{585E4A94-9BCE-0108-9633-C793836F9D23}"/>
              </a:ext>
            </a:extLst>
          </p:cNvPr>
          <p:cNvPicPr>
            <a:picLocks noChangeAspect="1"/>
          </p:cNvPicPr>
          <p:nvPr/>
        </p:nvPicPr>
        <p:blipFill>
          <a:blip r:embed="rId3"/>
          <a:stretch>
            <a:fillRect/>
          </a:stretch>
        </p:blipFill>
        <p:spPr>
          <a:xfrm>
            <a:off x="4724400" y="2637064"/>
            <a:ext cx="6560670" cy="3787694"/>
          </a:xfrm>
          <a:prstGeom prst="rect">
            <a:avLst/>
          </a:prstGeom>
        </p:spPr>
      </p:pic>
      <p:sp>
        <p:nvSpPr>
          <p:cNvPr id="7" name="Rectangle 6">
            <a:extLst>
              <a:ext uri="{FF2B5EF4-FFF2-40B4-BE49-F238E27FC236}">
                <a16:creationId xmlns:a16="http://schemas.microsoft.com/office/drawing/2014/main" id="{653191AB-4EA9-BB1B-8BF9-67B455F2E700}"/>
              </a:ext>
            </a:extLst>
          </p:cNvPr>
          <p:cNvSpPr/>
          <p:nvPr/>
        </p:nvSpPr>
        <p:spPr>
          <a:xfrm>
            <a:off x="5133170" y="3529715"/>
            <a:ext cx="2735237" cy="1404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E246C1D0-F5E3-2D52-8015-128EAA71AA82}"/>
              </a:ext>
            </a:extLst>
          </p:cNvPr>
          <p:cNvSpPr/>
          <p:nvPr/>
        </p:nvSpPr>
        <p:spPr>
          <a:xfrm>
            <a:off x="5521641" y="4239421"/>
            <a:ext cx="5178119" cy="132989"/>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4BD43DA9-432F-CB09-83B8-18BFC86F0A82}"/>
              </a:ext>
            </a:extLst>
          </p:cNvPr>
          <p:cNvSpPr/>
          <p:nvPr/>
        </p:nvSpPr>
        <p:spPr>
          <a:xfrm>
            <a:off x="5521641" y="4590539"/>
            <a:ext cx="5409707" cy="147929"/>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9A56D84C-FD35-DBEB-4519-208BA3737C49}"/>
              </a:ext>
            </a:extLst>
          </p:cNvPr>
          <p:cNvSpPr/>
          <p:nvPr/>
        </p:nvSpPr>
        <p:spPr>
          <a:xfrm>
            <a:off x="5521641" y="4777304"/>
            <a:ext cx="3265648" cy="125518"/>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Rounded Rectangle 3">
            <a:extLst>
              <a:ext uri="{FF2B5EF4-FFF2-40B4-BE49-F238E27FC236}">
                <a16:creationId xmlns:a16="http://schemas.microsoft.com/office/drawing/2014/main" id="{881C1881-9828-EDCC-57FC-91890EFEF4E2}"/>
              </a:ext>
            </a:extLst>
          </p:cNvPr>
          <p:cNvSpPr/>
          <p:nvPr/>
        </p:nvSpPr>
        <p:spPr>
          <a:xfrm>
            <a:off x="18207" y="3053866"/>
            <a:ext cx="1332675" cy="780638"/>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t>Client</a:t>
            </a:r>
            <a:endParaRPr lang="en-US" sz="1400" dirty="0">
              <a:cs typeface="Calibri"/>
            </a:endParaRPr>
          </a:p>
          <a:p>
            <a:pPr algn="ctr"/>
            <a:r>
              <a:rPr lang="en-US" sz="1400" dirty="0">
                <a:cs typeface="Calibri"/>
              </a:rPr>
              <a:t>192.168.1.226</a:t>
            </a:r>
          </a:p>
        </p:txBody>
      </p:sp>
      <p:sp>
        <p:nvSpPr>
          <p:cNvPr id="24" name="Rounded Rectangle 4">
            <a:extLst>
              <a:ext uri="{FF2B5EF4-FFF2-40B4-BE49-F238E27FC236}">
                <a16:creationId xmlns:a16="http://schemas.microsoft.com/office/drawing/2014/main" id="{A77B5A78-E4B5-B07D-64B6-F2DE080A2844}"/>
              </a:ext>
            </a:extLst>
          </p:cNvPr>
          <p:cNvSpPr/>
          <p:nvPr/>
        </p:nvSpPr>
        <p:spPr>
          <a:xfrm>
            <a:off x="3348954" y="3016610"/>
            <a:ext cx="1204953" cy="8246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t>Server</a:t>
            </a:r>
            <a:endParaRPr lang="en-US" sz="1400" dirty="0">
              <a:cs typeface="Calibri"/>
            </a:endParaRPr>
          </a:p>
          <a:p>
            <a:pPr algn="ctr"/>
            <a:r>
              <a:rPr lang="en-US" sz="1400" dirty="0">
                <a:cs typeface="Calibri"/>
              </a:rPr>
              <a:t>146.75.31.5</a:t>
            </a:r>
          </a:p>
        </p:txBody>
      </p:sp>
      <p:sp>
        <p:nvSpPr>
          <p:cNvPr id="26" name="Left-Right Arrow 6">
            <a:extLst>
              <a:ext uri="{FF2B5EF4-FFF2-40B4-BE49-F238E27FC236}">
                <a16:creationId xmlns:a16="http://schemas.microsoft.com/office/drawing/2014/main" id="{18D0C52A-78E7-1734-E255-7CAC4E59397E}"/>
              </a:ext>
            </a:extLst>
          </p:cNvPr>
          <p:cNvSpPr/>
          <p:nvPr/>
        </p:nvSpPr>
        <p:spPr>
          <a:xfrm>
            <a:off x="1458923" y="3051493"/>
            <a:ext cx="1792750" cy="779265"/>
          </a:xfrm>
          <a:prstGeom prst="lef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t>Message using TLS 1.2</a:t>
            </a:r>
            <a:endParaRPr lang="en-US" sz="1400" dirty="0">
              <a:cs typeface="Calibri"/>
            </a:endParaRPr>
          </a:p>
        </p:txBody>
      </p:sp>
      <p:pic>
        <p:nvPicPr>
          <p:cNvPr id="28" name="Picture 27" descr="Graphical user interface, text, application, chat or text message&#10;&#10;Description automatically generated">
            <a:extLst>
              <a:ext uri="{FF2B5EF4-FFF2-40B4-BE49-F238E27FC236}">
                <a16:creationId xmlns:a16="http://schemas.microsoft.com/office/drawing/2014/main" id="{C584976C-FA0E-0864-85E9-61D07E72898B}"/>
              </a:ext>
            </a:extLst>
          </p:cNvPr>
          <p:cNvPicPr>
            <a:picLocks noChangeAspect="1"/>
          </p:cNvPicPr>
          <p:nvPr/>
        </p:nvPicPr>
        <p:blipFill>
          <a:blip r:embed="rId4"/>
          <a:stretch>
            <a:fillRect/>
          </a:stretch>
        </p:blipFill>
        <p:spPr>
          <a:xfrm>
            <a:off x="177561" y="4058604"/>
            <a:ext cx="4371435" cy="2173387"/>
          </a:xfrm>
          <a:prstGeom prst="rect">
            <a:avLst/>
          </a:prstGeom>
        </p:spPr>
      </p:pic>
    </p:spTree>
    <p:extLst>
      <p:ext uri="{BB962C8B-B14F-4D97-AF65-F5344CB8AC3E}">
        <p14:creationId xmlns:p14="http://schemas.microsoft.com/office/powerpoint/2010/main" val="487101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7143" y="101532"/>
            <a:ext cx="9336657" cy="994695"/>
          </a:xfrm>
        </p:spPr>
        <p:txBody>
          <a:bodyPr/>
          <a:lstStyle/>
          <a:p>
            <a:r>
              <a:rPr lang="en-US" dirty="0"/>
              <a:t>TLS: </a:t>
            </a:r>
            <a:r>
              <a:rPr lang="en-US" dirty="0">
                <a:ea typeface="+mj-lt"/>
                <a:cs typeface="+mj-lt"/>
              </a:rPr>
              <a:t>Wireshark: Server Hello</a:t>
            </a:r>
          </a:p>
        </p:txBody>
      </p:sp>
      <p:pic>
        <p:nvPicPr>
          <p:cNvPr id="10" name="Picture 4" descr="Background pattern&#10;&#10;Description automatically generated">
            <a:extLst>
              <a:ext uri="{FF2B5EF4-FFF2-40B4-BE49-F238E27FC236}">
                <a16:creationId xmlns:a16="http://schemas.microsoft.com/office/drawing/2014/main" id="{6311E6DA-2163-E6BA-39F0-0C46B90E0420}"/>
              </a:ext>
            </a:extLst>
          </p:cNvPr>
          <p:cNvPicPr>
            <a:picLocks noChangeAspect="1"/>
          </p:cNvPicPr>
          <p:nvPr/>
        </p:nvPicPr>
        <p:blipFill>
          <a:blip r:embed="rId2"/>
          <a:stretch>
            <a:fillRect/>
          </a:stretch>
        </p:blipFill>
        <p:spPr>
          <a:xfrm>
            <a:off x="318051" y="379386"/>
            <a:ext cx="622853" cy="687923"/>
          </a:xfrm>
          <a:prstGeom prst="rect">
            <a:avLst/>
          </a:prstGeom>
        </p:spPr>
      </p:pic>
      <p:pic>
        <p:nvPicPr>
          <p:cNvPr id="4" name="Picture 5" descr="Graphical user interface, text, application&#10;&#10;Description automatically generated">
            <a:extLst>
              <a:ext uri="{FF2B5EF4-FFF2-40B4-BE49-F238E27FC236}">
                <a16:creationId xmlns:a16="http://schemas.microsoft.com/office/drawing/2014/main" id="{8FF45600-F40E-0F49-EC39-1F66AADB8C83}"/>
              </a:ext>
            </a:extLst>
          </p:cNvPr>
          <p:cNvPicPr>
            <a:picLocks noChangeAspect="1"/>
          </p:cNvPicPr>
          <p:nvPr/>
        </p:nvPicPr>
        <p:blipFill>
          <a:blip r:embed="rId3"/>
          <a:stretch>
            <a:fillRect/>
          </a:stretch>
        </p:blipFill>
        <p:spPr>
          <a:xfrm>
            <a:off x="4551872" y="1191159"/>
            <a:ext cx="7458973" cy="5399425"/>
          </a:xfrm>
          <a:prstGeom prst="rect">
            <a:avLst/>
          </a:prstGeom>
        </p:spPr>
      </p:pic>
      <p:sp>
        <p:nvSpPr>
          <p:cNvPr id="6" name="Rectangle 5">
            <a:extLst>
              <a:ext uri="{FF2B5EF4-FFF2-40B4-BE49-F238E27FC236}">
                <a16:creationId xmlns:a16="http://schemas.microsoft.com/office/drawing/2014/main" id="{F8986FE0-D676-63DC-1C38-DBCB56D50CFA}"/>
              </a:ext>
            </a:extLst>
          </p:cNvPr>
          <p:cNvSpPr/>
          <p:nvPr/>
        </p:nvSpPr>
        <p:spPr>
          <a:xfrm>
            <a:off x="4659917" y="2089655"/>
            <a:ext cx="6095943" cy="4212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C6251EEA-B4B4-7F61-CB14-982D398686D8}"/>
              </a:ext>
            </a:extLst>
          </p:cNvPr>
          <p:cNvSpPr/>
          <p:nvPr/>
        </p:nvSpPr>
        <p:spPr>
          <a:xfrm>
            <a:off x="4824129" y="5369737"/>
            <a:ext cx="4425915" cy="15786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1C5A9BEE-DFC6-5CA2-91D5-600931352BE8}"/>
              </a:ext>
            </a:extLst>
          </p:cNvPr>
          <p:cNvSpPr/>
          <p:nvPr/>
        </p:nvSpPr>
        <p:spPr>
          <a:xfrm>
            <a:off x="4770846" y="4687657"/>
            <a:ext cx="4206942" cy="177811"/>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6" name="Picture 16" descr="Diagram, table&#10;&#10;Description automatically generated">
            <a:extLst>
              <a:ext uri="{FF2B5EF4-FFF2-40B4-BE49-F238E27FC236}">
                <a16:creationId xmlns:a16="http://schemas.microsoft.com/office/drawing/2014/main" id="{A2E149B4-F5A5-4584-131E-0A3523CCB83E}"/>
              </a:ext>
            </a:extLst>
          </p:cNvPr>
          <p:cNvPicPr>
            <a:picLocks noChangeAspect="1"/>
          </p:cNvPicPr>
          <p:nvPr/>
        </p:nvPicPr>
        <p:blipFill>
          <a:blip r:embed="rId4"/>
          <a:stretch>
            <a:fillRect/>
          </a:stretch>
        </p:blipFill>
        <p:spPr>
          <a:xfrm>
            <a:off x="98486" y="2916093"/>
            <a:ext cx="4198756" cy="3077512"/>
          </a:xfrm>
          <a:prstGeom prst="rect">
            <a:avLst/>
          </a:prstGeom>
        </p:spPr>
      </p:pic>
      <p:sp>
        <p:nvSpPr>
          <p:cNvPr id="18" name="Rectangle 17">
            <a:extLst>
              <a:ext uri="{FF2B5EF4-FFF2-40B4-BE49-F238E27FC236}">
                <a16:creationId xmlns:a16="http://schemas.microsoft.com/office/drawing/2014/main" id="{E4806DB3-5420-CB65-109F-2C43906076F4}"/>
              </a:ext>
            </a:extLst>
          </p:cNvPr>
          <p:cNvSpPr/>
          <p:nvPr/>
        </p:nvSpPr>
        <p:spPr>
          <a:xfrm>
            <a:off x="831945" y="3556145"/>
            <a:ext cx="3105453" cy="8090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extBox 18">
            <a:extLst>
              <a:ext uri="{FF2B5EF4-FFF2-40B4-BE49-F238E27FC236}">
                <a16:creationId xmlns:a16="http://schemas.microsoft.com/office/drawing/2014/main" id="{470F024C-CCB5-DF68-0839-D1E71A3C2A9A}"/>
              </a:ext>
            </a:extLst>
          </p:cNvPr>
          <p:cNvSpPr txBox="1"/>
          <p:nvPr/>
        </p:nvSpPr>
        <p:spPr>
          <a:xfrm>
            <a:off x="270223" y="1587754"/>
            <a:ext cx="3602176" cy="9592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Notice it is possible for the client to exchange a certificate too.  Most clients will not have a cert.</a:t>
            </a:r>
          </a:p>
        </p:txBody>
      </p:sp>
    </p:spTree>
    <p:extLst>
      <p:ext uri="{BB962C8B-B14F-4D97-AF65-F5344CB8AC3E}">
        <p14:creationId xmlns:p14="http://schemas.microsoft.com/office/powerpoint/2010/main" val="2151837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8559" y="101532"/>
            <a:ext cx="10235241" cy="994695"/>
          </a:xfrm>
        </p:spPr>
        <p:txBody>
          <a:bodyPr>
            <a:normAutofit fontScale="90000"/>
          </a:bodyPr>
          <a:lstStyle/>
          <a:p>
            <a:r>
              <a:rPr lang="en-US" dirty="0"/>
              <a:t>TLS: </a:t>
            </a:r>
            <a:r>
              <a:rPr lang="en-US" dirty="0">
                <a:ea typeface="+mj-lt"/>
                <a:cs typeface="+mj-lt"/>
              </a:rPr>
              <a:t>Wireshark: Handshaking: TLS 1.2 Example</a:t>
            </a:r>
          </a:p>
        </p:txBody>
      </p:sp>
      <p:pic>
        <p:nvPicPr>
          <p:cNvPr id="10" name="Picture 4" descr="Background pattern&#10;&#10;Description automatically generated">
            <a:extLst>
              <a:ext uri="{FF2B5EF4-FFF2-40B4-BE49-F238E27FC236}">
                <a16:creationId xmlns:a16="http://schemas.microsoft.com/office/drawing/2014/main" id="{6311E6DA-2163-E6BA-39F0-0C46B90E0420}"/>
              </a:ext>
            </a:extLst>
          </p:cNvPr>
          <p:cNvPicPr>
            <a:picLocks noChangeAspect="1"/>
          </p:cNvPicPr>
          <p:nvPr/>
        </p:nvPicPr>
        <p:blipFill>
          <a:blip r:embed="rId2"/>
          <a:stretch>
            <a:fillRect/>
          </a:stretch>
        </p:blipFill>
        <p:spPr>
          <a:xfrm>
            <a:off x="318051" y="379386"/>
            <a:ext cx="622853" cy="687923"/>
          </a:xfrm>
          <a:prstGeom prst="rect">
            <a:avLst/>
          </a:prstGeom>
        </p:spPr>
      </p:pic>
      <p:pic>
        <p:nvPicPr>
          <p:cNvPr id="12" name="Picture 12" descr="Table&#10;&#10;Description automatically generated">
            <a:extLst>
              <a:ext uri="{FF2B5EF4-FFF2-40B4-BE49-F238E27FC236}">
                <a16:creationId xmlns:a16="http://schemas.microsoft.com/office/drawing/2014/main" id="{9A466FC3-67C7-E97C-0BD4-AB2EF6FBCA95}"/>
              </a:ext>
            </a:extLst>
          </p:cNvPr>
          <p:cNvPicPr>
            <a:picLocks noChangeAspect="1"/>
          </p:cNvPicPr>
          <p:nvPr/>
        </p:nvPicPr>
        <p:blipFill>
          <a:blip r:embed="rId3"/>
          <a:stretch>
            <a:fillRect/>
          </a:stretch>
        </p:blipFill>
        <p:spPr>
          <a:xfrm>
            <a:off x="109268" y="2788896"/>
            <a:ext cx="11272568" cy="3361330"/>
          </a:xfrm>
          <a:prstGeom prst="rect">
            <a:avLst/>
          </a:prstGeom>
        </p:spPr>
      </p:pic>
      <p:sp>
        <p:nvSpPr>
          <p:cNvPr id="14" name="Rectangle 13">
            <a:extLst>
              <a:ext uri="{FF2B5EF4-FFF2-40B4-BE49-F238E27FC236}">
                <a16:creationId xmlns:a16="http://schemas.microsoft.com/office/drawing/2014/main" id="{25CDA47C-EF5B-22E8-9CD9-FAE91075C9A0}"/>
              </a:ext>
            </a:extLst>
          </p:cNvPr>
          <p:cNvSpPr/>
          <p:nvPr/>
        </p:nvSpPr>
        <p:spPr>
          <a:xfrm>
            <a:off x="1614312" y="2789281"/>
            <a:ext cx="4748067" cy="1332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75745470-EE99-FA38-2DDF-6394CD1EDF7D}"/>
              </a:ext>
            </a:extLst>
          </p:cNvPr>
          <p:cNvSpPr/>
          <p:nvPr/>
        </p:nvSpPr>
        <p:spPr>
          <a:xfrm>
            <a:off x="1614594" y="2977808"/>
            <a:ext cx="6698525" cy="107829"/>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2369E433-636A-ABD7-8642-174A724D15BB}"/>
              </a:ext>
            </a:extLst>
          </p:cNvPr>
          <p:cNvSpPr/>
          <p:nvPr/>
        </p:nvSpPr>
        <p:spPr>
          <a:xfrm>
            <a:off x="1614594" y="3264227"/>
            <a:ext cx="8076707" cy="1623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637E75E7-690B-1D30-A367-1110E39768C2}"/>
              </a:ext>
            </a:extLst>
          </p:cNvPr>
          <p:cNvSpPr/>
          <p:nvPr/>
        </p:nvSpPr>
        <p:spPr>
          <a:xfrm>
            <a:off x="4960924" y="4083597"/>
            <a:ext cx="1375026" cy="16865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Rounded Rectangle 3">
            <a:extLst>
              <a:ext uri="{FF2B5EF4-FFF2-40B4-BE49-F238E27FC236}">
                <a16:creationId xmlns:a16="http://schemas.microsoft.com/office/drawing/2014/main" id="{BD0BC2F9-8591-CF9C-6863-CCA5F99C3050}"/>
              </a:ext>
            </a:extLst>
          </p:cNvPr>
          <p:cNvSpPr/>
          <p:nvPr/>
        </p:nvSpPr>
        <p:spPr>
          <a:xfrm>
            <a:off x="2232319" y="1303422"/>
            <a:ext cx="1731647" cy="1186797"/>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Client</a:t>
            </a:r>
          </a:p>
          <a:p>
            <a:pPr algn="ctr"/>
            <a:r>
              <a:rPr lang="en-US" dirty="0">
                <a:cs typeface="Calibri"/>
              </a:rPr>
              <a:t>10.55.12.200</a:t>
            </a:r>
          </a:p>
        </p:txBody>
      </p:sp>
      <p:sp>
        <p:nvSpPr>
          <p:cNvPr id="24" name="Rounded Rectangle 4">
            <a:extLst>
              <a:ext uri="{FF2B5EF4-FFF2-40B4-BE49-F238E27FC236}">
                <a16:creationId xmlns:a16="http://schemas.microsoft.com/office/drawing/2014/main" id="{EFD77047-6D9B-3FA5-71D0-D20688B78AB0}"/>
              </a:ext>
            </a:extLst>
          </p:cNvPr>
          <p:cNvSpPr/>
          <p:nvPr/>
        </p:nvSpPr>
        <p:spPr>
          <a:xfrm>
            <a:off x="6990022" y="1298516"/>
            <a:ext cx="1805205" cy="1123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Server</a:t>
            </a:r>
          </a:p>
          <a:p>
            <a:pPr algn="ctr"/>
            <a:r>
              <a:rPr lang="en-US" dirty="0">
                <a:cs typeface="Calibri"/>
              </a:rPr>
              <a:t>10.55.12.233</a:t>
            </a:r>
            <a:endParaRPr lang="en-US" dirty="0"/>
          </a:p>
        </p:txBody>
      </p:sp>
      <p:sp>
        <p:nvSpPr>
          <p:cNvPr id="26" name="Left-Right Arrow 6">
            <a:extLst>
              <a:ext uri="{FF2B5EF4-FFF2-40B4-BE49-F238E27FC236}">
                <a16:creationId xmlns:a16="http://schemas.microsoft.com/office/drawing/2014/main" id="{088B2C39-2643-C460-69B3-2B51F30F7085}"/>
              </a:ext>
            </a:extLst>
          </p:cNvPr>
          <p:cNvSpPr/>
          <p:nvPr/>
        </p:nvSpPr>
        <p:spPr>
          <a:xfrm>
            <a:off x="3964178" y="1372936"/>
            <a:ext cx="2914183" cy="98414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Message using TLS 1.2</a:t>
            </a:r>
          </a:p>
        </p:txBody>
      </p:sp>
      <p:sp>
        <p:nvSpPr>
          <p:cNvPr id="27" name="Rectangle 26">
            <a:extLst>
              <a:ext uri="{FF2B5EF4-FFF2-40B4-BE49-F238E27FC236}">
                <a16:creationId xmlns:a16="http://schemas.microsoft.com/office/drawing/2014/main" id="{E6284CAA-1630-49EA-582A-09C3BE1948B5}"/>
              </a:ext>
            </a:extLst>
          </p:cNvPr>
          <p:cNvSpPr/>
          <p:nvPr/>
        </p:nvSpPr>
        <p:spPr>
          <a:xfrm>
            <a:off x="1614593" y="3941090"/>
            <a:ext cx="6791977" cy="125800"/>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124645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7143" y="101532"/>
            <a:ext cx="9336657" cy="994695"/>
          </a:xfrm>
        </p:spPr>
        <p:txBody>
          <a:bodyPr/>
          <a:lstStyle/>
          <a:p>
            <a:r>
              <a:rPr lang="en-US" dirty="0"/>
              <a:t>TLS: </a:t>
            </a:r>
            <a:r>
              <a:rPr lang="en-US" dirty="0">
                <a:ea typeface="+mj-lt"/>
                <a:cs typeface="+mj-lt"/>
              </a:rPr>
              <a:t>Handshaking: Client and Server</a:t>
            </a:r>
          </a:p>
        </p:txBody>
      </p:sp>
      <p:pic>
        <p:nvPicPr>
          <p:cNvPr id="10" name="Picture 4" descr="Background pattern&#10;&#10;Description automatically generated">
            <a:extLst>
              <a:ext uri="{FF2B5EF4-FFF2-40B4-BE49-F238E27FC236}">
                <a16:creationId xmlns:a16="http://schemas.microsoft.com/office/drawing/2014/main" id="{6311E6DA-2163-E6BA-39F0-0C46B90E0420}"/>
              </a:ext>
            </a:extLst>
          </p:cNvPr>
          <p:cNvPicPr>
            <a:picLocks noChangeAspect="1"/>
          </p:cNvPicPr>
          <p:nvPr/>
        </p:nvPicPr>
        <p:blipFill>
          <a:blip r:embed="rId2"/>
          <a:stretch>
            <a:fillRect/>
          </a:stretch>
        </p:blipFill>
        <p:spPr>
          <a:xfrm>
            <a:off x="318051" y="379386"/>
            <a:ext cx="622853" cy="687923"/>
          </a:xfrm>
          <a:prstGeom prst="rect">
            <a:avLst/>
          </a:prstGeom>
        </p:spPr>
      </p:pic>
      <p:pic>
        <p:nvPicPr>
          <p:cNvPr id="3" name="Picture 4" descr="Table&#10;&#10;Description automatically generated">
            <a:extLst>
              <a:ext uri="{FF2B5EF4-FFF2-40B4-BE49-F238E27FC236}">
                <a16:creationId xmlns:a16="http://schemas.microsoft.com/office/drawing/2014/main" id="{4FBEE2DA-43E1-C13D-D788-72B496BC3177}"/>
              </a:ext>
            </a:extLst>
          </p:cNvPr>
          <p:cNvPicPr>
            <a:picLocks noChangeAspect="1"/>
          </p:cNvPicPr>
          <p:nvPr/>
        </p:nvPicPr>
        <p:blipFill>
          <a:blip r:embed="rId3"/>
          <a:stretch>
            <a:fillRect/>
          </a:stretch>
        </p:blipFill>
        <p:spPr>
          <a:xfrm>
            <a:off x="2388458" y="871071"/>
            <a:ext cx="3522907" cy="5765799"/>
          </a:xfrm>
          <a:prstGeom prst="rect">
            <a:avLst/>
          </a:prstGeom>
        </p:spPr>
      </p:pic>
      <p:sp>
        <p:nvSpPr>
          <p:cNvPr id="6" name="Rounded Rectangle 3">
            <a:extLst>
              <a:ext uri="{FF2B5EF4-FFF2-40B4-BE49-F238E27FC236}">
                <a16:creationId xmlns:a16="http://schemas.microsoft.com/office/drawing/2014/main" id="{B5C307A8-7A7E-850A-0E03-8210E52E07B4}"/>
              </a:ext>
            </a:extLst>
          </p:cNvPr>
          <p:cNvSpPr/>
          <p:nvPr/>
        </p:nvSpPr>
        <p:spPr>
          <a:xfrm>
            <a:off x="6378848" y="1879644"/>
            <a:ext cx="969648" cy="1175592"/>
          </a:xfrm>
          <a:prstGeom prst="roundRect">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Client</a:t>
            </a:r>
          </a:p>
        </p:txBody>
      </p:sp>
      <p:sp>
        <p:nvSpPr>
          <p:cNvPr id="8" name="Rounded Rectangle 4">
            <a:extLst>
              <a:ext uri="{FF2B5EF4-FFF2-40B4-BE49-F238E27FC236}">
                <a16:creationId xmlns:a16="http://schemas.microsoft.com/office/drawing/2014/main" id="{E32BB313-E61C-7051-4963-AFB07B592F6E}"/>
              </a:ext>
            </a:extLst>
          </p:cNvPr>
          <p:cNvSpPr/>
          <p:nvPr/>
        </p:nvSpPr>
        <p:spPr>
          <a:xfrm>
            <a:off x="10378287" y="1859798"/>
            <a:ext cx="901264" cy="1126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Server</a:t>
            </a:r>
          </a:p>
        </p:txBody>
      </p:sp>
      <p:sp>
        <p:nvSpPr>
          <p:cNvPr id="11" name="Left-Right Arrow 6">
            <a:extLst>
              <a:ext uri="{FF2B5EF4-FFF2-40B4-BE49-F238E27FC236}">
                <a16:creationId xmlns:a16="http://schemas.microsoft.com/office/drawing/2014/main" id="{4A2F3E62-80F4-A175-30ED-CBEE1886D829}"/>
              </a:ext>
            </a:extLst>
          </p:cNvPr>
          <p:cNvSpPr/>
          <p:nvPr/>
        </p:nvSpPr>
        <p:spPr>
          <a:xfrm>
            <a:off x="7352443" y="1937953"/>
            <a:ext cx="2914183" cy="98414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Message using TLS 1.2</a:t>
            </a:r>
          </a:p>
        </p:txBody>
      </p:sp>
    </p:spTree>
    <p:extLst>
      <p:ext uri="{BB962C8B-B14F-4D97-AF65-F5344CB8AC3E}">
        <p14:creationId xmlns:p14="http://schemas.microsoft.com/office/powerpoint/2010/main" val="4016068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7634" y="101532"/>
            <a:ext cx="10156166" cy="994695"/>
          </a:xfrm>
        </p:spPr>
        <p:txBody>
          <a:bodyPr>
            <a:normAutofit/>
          </a:bodyPr>
          <a:lstStyle/>
          <a:p>
            <a:r>
              <a:rPr lang="en-US" dirty="0"/>
              <a:t>TLS: </a:t>
            </a:r>
            <a:r>
              <a:rPr lang="en-US" dirty="0">
                <a:ea typeface="+mj-lt"/>
                <a:cs typeface="+mj-lt"/>
              </a:rPr>
              <a:t>Wireshark: Client Hello TLS 1.2 Example</a:t>
            </a:r>
          </a:p>
        </p:txBody>
      </p:sp>
      <p:pic>
        <p:nvPicPr>
          <p:cNvPr id="10" name="Picture 4" descr="Background pattern&#10;&#10;Description automatically generated">
            <a:extLst>
              <a:ext uri="{FF2B5EF4-FFF2-40B4-BE49-F238E27FC236}">
                <a16:creationId xmlns:a16="http://schemas.microsoft.com/office/drawing/2014/main" id="{6311E6DA-2163-E6BA-39F0-0C46B90E0420}"/>
              </a:ext>
            </a:extLst>
          </p:cNvPr>
          <p:cNvPicPr>
            <a:picLocks noChangeAspect="1"/>
          </p:cNvPicPr>
          <p:nvPr/>
        </p:nvPicPr>
        <p:blipFill>
          <a:blip r:embed="rId2"/>
          <a:stretch>
            <a:fillRect/>
          </a:stretch>
        </p:blipFill>
        <p:spPr>
          <a:xfrm>
            <a:off x="318051" y="379386"/>
            <a:ext cx="622853" cy="687923"/>
          </a:xfrm>
          <a:prstGeom prst="rect">
            <a:avLst/>
          </a:prstGeom>
        </p:spPr>
      </p:pic>
      <p:pic>
        <p:nvPicPr>
          <p:cNvPr id="3" name="Picture 4" descr="Text&#10;&#10;Description automatically generated">
            <a:extLst>
              <a:ext uri="{FF2B5EF4-FFF2-40B4-BE49-F238E27FC236}">
                <a16:creationId xmlns:a16="http://schemas.microsoft.com/office/drawing/2014/main" id="{6D5D8910-BA0F-3164-DC7F-F18D7FC7D9A3}"/>
              </a:ext>
            </a:extLst>
          </p:cNvPr>
          <p:cNvPicPr>
            <a:picLocks noChangeAspect="1"/>
          </p:cNvPicPr>
          <p:nvPr/>
        </p:nvPicPr>
        <p:blipFill>
          <a:blip r:embed="rId3"/>
          <a:stretch>
            <a:fillRect/>
          </a:stretch>
        </p:blipFill>
        <p:spPr>
          <a:xfrm>
            <a:off x="6341852" y="1684550"/>
            <a:ext cx="5385040" cy="4038832"/>
          </a:xfrm>
          <a:prstGeom prst="rect">
            <a:avLst/>
          </a:prstGeom>
        </p:spPr>
      </p:pic>
      <p:sp>
        <p:nvSpPr>
          <p:cNvPr id="6" name="Rounded Rectangle 3">
            <a:extLst>
              <a:ext uri="{FF2B5EF4-FFF2-40B4-BE49-F238E27FC236}">
                <a16:creationId xmlns:a16="http://schemas.microsoft.com/office/drawing/2014/main" id="{F777F7F1-F687-E9A0-EE05-3E06CE72C280}"/>
              </a:ext>
            </a:extLst>
          </p:cNvPr>
          <p:cNvSpPr/>
          <p:nvPr/>
        </p:nvSpPr>
        <p:spPr>
          <a:xfrm>
            <a:off x="273403" y="1519084"/>
            <a:ext cx="1386591" cy="870495"/>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t>Client</a:t>
            </a:r>
            <a:endParaRPr lang="en-US" sz="1400" dirty="0">
              <a:cs typeface="Calibri"/>
            </a:endParaRPr>
          </a:p>
          <a:p>
            <a:pPr algn="ctr"/>
            <a:r>
              <a:rPr lang="en-US" sz="1400" dirty="0">
                <a:cs typeface="Calibri"/>
              </a:rPr>
              <a:t>10.55.12.200</a:t>
            </a:r>
          </a:p>
        </p:txBody>
      </p:sp>
      <p:sp>
        <p:nvSpPr>
          <p:cNvPr id="8" name="Rounded Rectangle 4">
            <a:extLst>
              <a:ext uri="{FF2B5EF4-FFF2-40B4-BE49-F238E27FC236}">
                <a16:creationId xmlns:a16="http://schemas.microsoft.com/office/drawing/2014/main" id="{077DD7ED-C0F8-9A71-0B28-1A0FFB136692}"/>
              </a:ext>
            </a:extLst>
          </p:cNvPr>
          <p:cNvSpPr/>
          <p:nvPr/>
        </p:nvSpPr>
        <p:spPr>
          <a:xfrm>
            <a:off x="4689644" y="1517770"/>
            <a:ext cx="1355913" cy="903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t>Server</a:t>
            </a:r>
            <a:endParaRPr lang="en-US" sz="1400" dirty="0">
              <a:cs typeface="Calibri"/>
            </a:endParaRPr>
          </a:p>
          <a:p>
            <a:pPr algn="ctr"/>
            <a:r>
              <a:rPr lang="en-US" sz="1400" dirty="0">
                <a:cs typeface="Calibri"/>
              </a:rPr>
              <a:t>10.55.12.233</a:t>
            </a:r>
          </a:p>
        </p:txBody>
      </p:sp>
      <p:sp>
        <p:nvSpPr>
          <p:cNvPr id="13" name="Left-Right Arrow 6">
            <a:extLst>
              <a:ext uri="{FF2B5EF4-FFF2-40B4-BE49-F238E27FC236}">
                <a16:creationId xmlns:a16="http://schemas.microsoft.com/office/drawing/2014/main" id="{E04EF26F-4EDE-CA26-3453-DDDC53BE09B6}"/>
              </a:ext>
            </a:extLst>
          </p:cNvPr>
          <p:cNvSpPr/>
          <p:nvPr/>
        </p:nvSpPr>
        <p:spPr>
          <a:xfrm>
            <a:off x="1714121" y="1437634"/>
            <a:ext cx="2914183" cy="984142"/>
          </a:xfrm>
          <a:prstGeom prst="lef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t>Message using TLS 1.2</a:t>
            </a:r>
          </a:p>
          <a:p>
            <a:pPr algn="ctr"/>
            <a:r>
              <a:rPr lang="en-US" sz="1400" dirty="0">
                <a:cs typeface="Calibri"/>
              </a:rPr>
              <a:t>Client Key Exchange</a:t>
            </a:r>
            <a:endParaRPr lang="en-US" dirty="0"/>
          </a:p>
        </p:txBody>
      </p:sp>
      <p:sp>
        <p:nvSpPr>
          <p:cNvPr id="17" name="Rectangle 16">
            <a:extLst>
              <a:ext uri="{FF2B5EF4-FFF2-40B4-BE49-F238E27FC236}">
                <a16:creationId xmlns:a16="http://schemas.microsoft.com/office/drawing/2014/main" id="{EAE8E3A4-9D43-5350-756E-619249150385}"/>
              </a:ext>
            </a:extLst>
          </p:cNvPr>
          <p:cNvSpPr/>
          <p:nvPr/>
        </p:nvSpPr>
        <p:spPr>
          <a:xfrm>
            <a:off x="6478652" y="2387984"/>
            <a:ext cx="4528811" cy="32890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Rectangle 20">
            <a:extLst>
              <a:ext uri="{FF2B5EF4-FFF2-40B4-BE49-F238E27FC236}">
                <a16:creationId xmlns:a16="http://schemas.microsoft.com/office/drawing/2014/main" id="{1FA6016C-E5C4-D623-4B90-270C57590FF4}"/>
              </a:ext>
            </a:extLst>
          </p:cNvPr>
          <p:cNvSpPr/>
          <p:nvPr/>
        </p:nvSpPr>
        <p:spPr>
          <a:xfrm>
            <a:off x="6834492" y="3868851"/>
            <a:ext cx="3547557" cy="420817"/>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3" name="Picture 12" descr="Graphical user interface, text, application, chat or text message&#10;&#10;Description automatically generated">
            <a:extLst>
              <a:ext uri="{FF2B5EF4-FFF2-40B4-BE49-F238E27FC236}">
                <a16:creationId xmlns:a16="http://schemas.microsoft.com/office/drawing/2014/main" id="{AEB441AE-5502-81ED-6A57-8524E434FFB8}"/>
              </a:ext>
            </a:extLst>
          </p:cNvPr>
          <p:cNvPicPr>
            <a:picLocks noChangeAspect="1"/>
          </p:cNvPicPr>
          <p:nvPr/>
        </p:nvPicPr>
        <p:blipFill>
          <a:blip r:embed="rId4"/>
          <a:stretch>
            <a:fillRect/>
          </a:stretch>
        </p:blipFill>
        <p:spPr>
          <a:xfrm>
            <a:off x="318234" y="3046319"/>
            <a:ext cx="5786477" cy="2291546"/>
          </a:xfrm>
          <a:prstGeom prst="rect">
            <a:avLst/>
          </a:prstGeom>
        </p:spPr>
      </p:pic>
      <p:sp>
        <p:nvSpPr>
          <p:cNvPr id="24" name="Rectangle 23">
            <a:extLst>
              <a:ext uri="{FF2B5EF4-FFF2-40B4-BE49-F238E27FC236}">
                <a16:creationId xmlns:a16="http://schemas.microsoft.com/office/drawing/2014/main" id="{077A38E6-071A-279C-2AED-B8DC7C7BB4BA}"/>
              </a:ext>
            </a:extLst>
          </p:cNvPr>
          <p:cNvSpPr/>
          <p:nvPr/>
        </p:nvSpPr>
        <p:spPr>
          <a:xfrm>
            <a:off x="6802142" y="3304539"/>
            <a:ext cx="4097490" cy="334553"/>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091292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7634" y="101532"/>
            <a:ext cx="10156166" cy="994695"/>
          </a:xfrm>
        </p:spPr>
        <p:txBody>
          <a:bodyPr>
            <a:normAutofit fontScale="90000"/>
          </a:bodyPr>
          <a:lstStyle/>
          <a:p>
            <a:r>
              <a:rPr lang="en-US" dirty="0"/>
              <a:t>TLS: </a:t>
            </a:r>
            <a:r>
              <a:rPr lang="en-US" dirty="0">
                <a:ea typeface="+mj-lt"/>
                <a:cs typeface="+mj-lt"/>
              </a:rPr>
              <a:t>Wireshark: Server Hello: TLS 1.2 Example</a:t>
            </a:r>
          </a:p>
        </p:txBody>
      </p:sp>
      <p:pic>
        <p:nvPicPr>
          <p:cNvPr id="10" name="Picture 4" descr="Background pattern&#10;&#10;Description automatically generated">
            <a:extLst>
              <a:ext uri="{FF2B5EF4-FFF2-40B4-BE49-F238E27FC236}">
                <a16:creationId xmlns:a16="http://schemas.microsoft.com/office/drawing/2014/main" id="{6311E6DA-2163-E6BA-39F0-0C46B90E0420}"/>
              </a:ext>
            </a:extLst>
          </p:cNvPr>
          <p:cNvPicPr>
            <a:picLocks noChangeAspect="1"/>
          </p:cNvPicPr>
          <p:nvPr/>
        </p:nvPicPr>
        <p:blipFill>
          <a:blip r:embed="rId2"/>
          <a:stretch>
            <a:fillRect/>
          </a:stretch>
        </p:blipFill>
        <p:spPr>
          <a:xfrm>
            <a:off x="318051" y="379386"/>
            <a:ext cx="622853" cy="687923"/>
          </a:xfrm>
          <a:prstGeom prst="rect">
            <a:avLst/>
          </a:prstGeom>
        </p:spPr>
      </p:pic>
      <p:sp>
        <p:nvSpPr>
          <p:cNvPr id="16" name="Rounded Rectangle 3">
            <a:extLst>
              <a:ext uri="{FF2B5EF4-FFF2-40B4-BE49-F238E27FC236}">
                <a16:creationId xmlns:a16="http://schemas.microsoft.com/office/drawing/2014/main" id="{EA315486-3414-2DC8-2CE1-49EFB000FE7F}"/>
              </a:ext>
            </a:extLst>
          </p:cNvPr>
          <p:cNvSpPr/>
          <p:nvPr/>
        </p:nvSpPr>
        <p:spPr>
          <a:xfrm>
            <a:off x="338102" y="1386092"/>
            <a:ext cx="1731647" cy="1186797"/>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Client</a:t>
            </a:r>
          </a:p>
          <a:p>
            <a:pPr algn="ctr"/>
            <a:r>
              <a:rPr lang="en-US" dirty="0">
                <a:cs typeface="Calibri"/>
              </a:rPr>
              <a:t>10.55.12.200</a:t>
            </a:r>
          </a:p>
        </p:txBody>
      </p:sp>
      <p:sp>
        <p:nvSpPr>
          <p:cNvPr id="18" name="Rounded Rectangle 4">
            <a:extLst>
              <a:ext uri="{FF2B5EF4-FFF2-40B4-BE49-F238E27FC236}">
                <a16:creationId xmlns:a16="http://schemas.microsoft.com/office/drawing/2014/main" id="{620AFC80-6372-9BA1-12AF-F036E7804DC6}"/>
              </a:ext>
            </a:extLst>
          </p:cNvPr>
          <p:cNvSpPr/>
          <p:nvPr/>
        </p:nvSpPr>
        <p:spPr>
          <a:xfrm>
            <a:off x="5095805" y="1381186"/>
            <a:ext cx="1805205" cy="1123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Server</a:t>
            </a:r>
          </a:p>
          <a:p>
            <a:pPr algn="ctr"/>
            <a:r>
              <a:rPr lang="en-US" dirty="0">
                <a:cs typeface="Calibri"/>
              </a:rPr>
              <a:t>10.55.12.233</a:t>
            </a:r>
            <a:endParaRPr lang="en-US" dirty="0"/>
          </a:p>
        </p:txBody>
      </p:sp>
      <p:sp>
        <p:nvSpPr>
          <p:cNvPr id="20" name="Left-Right Arrow 6">
            <a:extLst>
              <a:ext uri="{FF2B5EF4-FFF2-40B4-BE49-F238E27FC236}">
                <a16:creationId xmlns:a16="http://schemas.microsoft.com/office/drawing/2014/main" id="{99760097-7158-E014-E7D8-F1D01AD032A3}"/>
              </a:ext>
            </a:extLst>
          </p:cNvPr>
          <p:cNvSpPr/>
          <p:nvPr/>
        </p:nvSpPr>
        <p:spPr>
          <a:xfrm>
            <a:off x="2069961" y="1455606"/>
            <a:ext cx="2914183" cy="98414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Message using TLS 1.2</a:t>
            </a:r>
          </a:p>
          <a:p>
            <a:pPr algn="ctr"/>
            <a:r>
              <a:rPr lang="en-US" dirty="0">
                <a:cs typeface="Calibri"/>
              </a:rPr>
              <a:t>Server Hello</a:t>
            </a:r>
          </a:p>
        </p:txBody>
      </p:sp>
      <p:pic>
        <p:nvPicPr>
          <p:cNvPr id="22" name="Picture 21" descr="Graphical user interface, text, application, chat or text message&#10;&#10;Description automatically generated">
            <a:extLst>
              <a:ext uri="{FF2B5EF4-FFF2-40B4-BE49-F238E27FC236}">
                <a16:creationId xmlns:a16="http://schemas.microsoft.com/office/drawing/2014/main" id="{DEA950B1-2F77-BB56-BF3C-95AC7A2385C4}"/>
              </a:ext>
            </a:extLst>
          </p:cNvPr>
          <p:cNvPicPr>
            <a:picLocks noChangeAspect="1"/>
          </p:cNvPicPr>
          <p:nvPr/>
        </p:nvPicPr>
        <p:blipFill>
          <a:blip r:embed="rId3"/>
          <a:stretch>
            <a:fillRect/>
          </a:stretch>
        </p:blipFill>
        <p:spPr>
          <a:xfrm>
            <a:off x="608882" y="3077349"/>
            <a:ext cx="5014821" cy="2493283"/>
          </a:xfrm>
          <a:prstGeom prst="rect">
            <a:avLst/>
          </a:prstGeom>
        </p:spPr>
      </p:pic>
      <p:pic>
        <p:nvPicPr>
          <p:cNvPr id="23" name="Picture 23" descr="Text&#10;&#10;Description automatically generated">
            <a:extLst>
              <a:ext uri="{FF2B5EF4-FFF2-40B4-BE49-F238E27FC236}">
                <a16:creationId xmlns:a16="http://schemas.microsoft.com/office/drawing/2014/main" id="{2738D027-ACB0-A39E-5DB6-A97EDFB32F8F}"/>
              </a:ext>
            </a:extLst>
          </p:cNvPr>
          <p:cNvPicPr>
            <a:picLocks noChangeAspect="1"/>
          </p:cNvPicPr>
          <p:nvPr/>
        </p:nvPicPr>
        <p:blipFill>
          <a:blip r:embed="rId4"/>
          <a:stretch>
            <a:fillRect/>
          </a:stretch>
        </p:blipFill>
        <p:spPr>
          <a:xfrm>
            <a:off x="5946476" y="2681503"/>
            <a:ext cx="5489275" cy="3536578"/>
          </a:xfrm>
          <a:prstGeom prst="rect">
            <a:avLst/>
          </a:prstGeom>
        </p:spPr>
      </p:pic>
      <p:sp>
        <p:nvSpPr>
          <p:cNvPr id="25" name="Rectangle 24">
            <a:extLst>
              <a:ext uri="{FF2B5EF4-FFF2-40B4-BE49-F238E27FC236}">
                <a16:creationId xmlns:a16="http://schemas.microsoft.com/office/drawing/2014/main" id="{56C63A08-B998-5222-6A80-AB5686FA7B0D}"/>
              </a:ext>
            </a:extLst>
          </p:cNvPr>
          <p:cNvSpPr/>
          <p:nvPr/>
        </p:nvSpPr>
        <p:spPr>
          <a:xfrm>
            <a:off x="6227049" y="4181559"/>
            <a:ext cx="4780414" cy="18873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Rectangle 26">
            <a:extLst>
              <a:ext uri="{FF2B5EF4-FFF2-40B4-BE49-F238E27FC236}">
                <a16:creationId xmlns:a16="http://schemas.microsoft.com/office/drawing/2014/main" id="{60936318-6FE6-4F27-1635-E3CDB4F65F7B}"/>
              </a:ext>
            </a:extLst>
          </p:cNvPr>
          <p:cNvSpPr/>
          <p:nvPr/>
        </p:nvSpPr>
        <p:spPr>
          <a:xfrm>
            <a:off x="6457085" y="4555370"/>
            <a:ext cx="4266423" cy="650854"/>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753918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8879" y="101532"/>
            <a:ext cx="10184921" cy="994695"/>
          </a:xfrm>
        </p:spPr>
        <p:txBody>
          <a:bodyPr>
            <a:normAutofit/>
          </a:bodyPr>
          <a:lstStyle/>
          <a:p>
            <a:r>
              <a:rPr lang="en-US" dirty="0"/>
              <a:t>TLS: </a:t>
            </a:r>
            <a:r>
              <a:rPr lang="en-US" dirty="0">
                <a:ea typeface="+mj-lt"/>
                <a:cs typeface="+mj-lt"/>
              </a:rPr>
              <a:t>Wireshark: Certificate TLS 1.2 Example</a:t>
            </a:r>
          </a:p>
        </p:txBody>
      </p:sp>
      <p:pic>
        <p:nvPicPr>
          <p:cNvPr id="10" name="Picture 4" descr="Background pattern&#10;&#10;Description automatically generated">
            <a:extLst>
              <a:ext uri="{FF2B5EF4-FFF2-40B4-BE49-F238E27FC236}">
                <a16:creationId xmlns:a16="http://schemas.microsoft.com/office/drawing/2014/main" id="{6311E6DA-2163-E6BA-39F0-0C46B90E0420}"/>
              </a:ext>
            </a:extLst>
          </p:cNvPr>
          <p:cNvPicPr>
            <a:picLocks noChangeAspect="1"/>
          </p:cNvPicPr>
          <p:nvPr/>
        </p:nvPicPr>
        <p:blipFill>
          <a:blip r:embed="rId2"/>
          <a:stretch>
            <a:fillRect/>
          </a:stretch>
        </p:blipFill>
        <p:spPr>
          <a:xfrm>
            <a:off x="318051" y="379386"/>
            <a:ext cx="622853" cy="687923"/>
          </a:xfrm>
          <a:prstGeom prst="rect">
            <a:avLst/>
          </a:prstGeom>
        </p:spPr>
      </p:pic>
      <p:pic>
        <p:nvPicPr>
          <p:cNvPr id="3" name="Picture 4" descr="Graphical user interface, text, application, chat or text message&#10;&#10;Description automatically generated">
            <a:extLst>
              <a:ext uri="{FF2B5EF4-FFF2-40B4-BE49-F238E27FC236}">
                <a16:creationId xmlns:a16="http://schemas.microsoft.com/office/drawing/2014/main" id="{DFACD088-295B-CDFE-0459-DF0B245092C5}"/>
              </a:ext>
            </a:extLst>
          </p:cNvPr>
          <p:cNvPicPr>
            <a:picLocks noChangeAspect="1"/>
          </p:cNvPicPr>
          <p:nvPr/>
        </p:nvPicPr>
        <p:blipFill>
          <a:blip r:embed="rId3"/>
          <a:stretch>
            <a:fillRect/>
          </a:stretch>
        </p:blipFill>
        <p:spPr>
          <a:xfrm>
            <a:off x="342899" y="1172806"/>
            <a:ext cx="5270020" cy="1615351"/>
          </a:xfrm>
          <a:prstGeom prst="rect">
            <a:avLst/>
          </a:prstGeom>
        </p:spPr>
      </p:pic>
      <p:pic>
        <p:nvPicPr>
          <p:cNvPr id="5" name="Picture 5" descr="Text&#10;&#10;Description automatically generated">
            <a:extLst>
              <a:ext uri="{FF2B5EF4-FFF2-40B4-BE49-F238E27FC236}">
                <a16:creationId xmlns:a16="http://schemas.microsoft.com/office/drawing/2014/main" id="{F0A1A93D-07C7-C50D-04F5-F190801AFAB6}"/>
              </a:ext>
            </a:extLst>
          </p:cNvPr>
          <p:cNvPicPr>
            <a:picLocks noChangeAspect="1"/>
          </p:cNvPicPr>
          <p:nvPr/>
        </p:nvPicPr>
        <p:blipFill>
          <a:blip r:embed="rId4"/>
          <a:stretch>
            <a:fillRect/>
          </a:stretch>
        </p:blipFill>
        <p:spPr>
          <a:xfrm>
            <a:off x="314144" y="2949775"/>
            <a:ext cx="6046398" cy="3621856"/>
          </a:xfrm>
          <a:prstGeom prst="rect">
            <a:avLst/>
          </a:prstGeom>
        </p:spPr>
      </p:pic>
      <p:sp>
        <p:nvSpPr>
          <p:cNvPr id="7" name="Rectangle 6">
            <a:extLst>
              <a:ext uri="{FF2B5EF4-FFF2-40B4-BE49-F238E27FC236}">
                <a16:creationId xmlns:a16="http://schemas.microsoft.com/office/drawing/2014/main" id="{996AA47B-78D9-E2C4-35F3-F61BB045F5CA}"/>
              </a:ext>
            </a:extLst>
          </p:cNvPr>
          <p:cNvSpPr/>
          <p:nvPr/>
        </p:nvSpPr>
        <p:spPr>
          <a:xfrm>
            <a:off x="400624" y="5493493"/>
            <a:ext cx="2275161" cy="5645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8" descr="Graphical user interface, text, application&#10;&#10;Description automatically generated">
            <a:extLst>
              <a:ext uri="{FF2B5EF4-FFF2-40B4-BE49-F238E27FC236}">
                <a16:creationId xmlns:a16="http://schemas.microsoft.com/office/drawing/2014/main" id="{969FF2A4-9712-71F2-0EDC-A0E88AA34AA6}"/>
              </a:ext>
            </a:extLst>
          </p:cNvPr>
          <p:cNvPicPr>
            <a:picLocks noChangeAspect="1"/>
          </p:cNvPicPr>
          <p:nvPr/>
        </p:nvPicPr>
        <p:blipFill>
          <a:blip r:embed="rId5"/>
          <a:stretch>
            <a:fillRect/>
          </a:stretch>
        </p:blipFill>
        <p:spPr>
          <a:xfrm>
            <a:off x="6740825" y="1515048"/>
            <a:ext cx="3936520" cy="5057170"/>
          </a:xfrm>
          <a:prstGeom prst="rect">
            <a:avLst/>
          </a:prstGeom>
        </p:spPr>
      </p:pic>
    </p:spTree>
    <p:extLst>
      <p:ext uri="{BB962C8B-B14F-4D97-AF65-F5344CB8AC3E}">
        <p14:creationId xmlns:p14="http://schemas.microsoft.com/office/powerpoint/2010/main" val="3012557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7634" y="101532"/>
            <a:ext cx="10156166" cy="994695"/>
          </a:xfrm>
        </p:spPr>
        <p:txBody>
          <a:bodyPr>
            <a:normAutofit/>
          </a:bodyPr>
          <a:lstStyle/>
          <a:p>
            <a:r>
              <a:rPr lang="en-US" dirty="0"/>
              <a:t>TLS: </a:t>
            </a:r>
            <a:r>
              <a:rPr lang="en-US" dirty="0">
                <a:ea typeface="+mj-lt"/>
                <a:cs typeface="+mj-lt"/>
              </a:rPr>
              <a:t>Wireshark: Certificate TLS 1.2 Example</a:t>
            </a:r>
          </a:p>
        </p:txBody>
      </p:sp>
      <p:pic>
        <p:nvPicPr>
          <p:cNvPr id="10" name="Picture 4" descr="Background pattern&#10;&#10;Description automatically generated">
            <a:extLst>
              <a:ext uri="{FF2B5EF4-FFF2-40B4-BE49-F238E27FC236}">
                <a16:creationId xmlns:a16="http://schemas.microsoft.com/office/drawing/2014/main" id="{6311E6DA-2163-E6BA-39F0-0C46B90E0420}"/>
              </a:ext>
            </a:extLst>
          </p:cNvPr>
          <p:cNvPicPr>
            <a:picLocks noChangeAspect="1"/>
          </p:cNvPicPr>
          <p:nvPr/>
        </p:nvPicPr>
        <p:blipFill>
          <a:blip r:embed="rId2"/>
          <a:stretch>
            <a:fillRect/>
          </a:stretch>
        </p:blipFill>
        <p:spPr>
          <a:xfrm>
            <a:off x="318051" y="379386"/>
            <a:ext cx="622853" cy="687923"/>
          </a:xfrm>
          <a:prstGeom prst="rect">
            <a:avLst/>
          </a:prstGeom>
        </p:spPr>
      </p:pic>
      <p:pic>
        <p:nvPicPr>
          <p:cNvPr id="4" name="Picture 5" descr="Graphical user interface, text, application, email&#10;&#10;Description automatically generated">
            <a:extLst>
              <a:ext uri="{FF2B5EF4-FFF2-40B4-BE49-F238E27FC236}">
                <a16:creationId xmlns:a16="http://schemas.microsoft.com/office/drawing/2014/main" id="{3D29580B-7234-F3A7-587E-4EC328715122}"/>
              </a:ext>
            </a:extLst>
          </p:cNvPr>
          <p:cNvPicPr>
            <a:picLocks noChangeAspect="1"/>
          </p:cNvPicPr>
          <p:nvPr/>
        </p:nvPicPr>
        <p:blipFill>
          <a:blip r:embed="rId3"/>
          <a:stretch>
            <a:fillRect/>
          </a:stretch>
        </p:blipFill>
        <p:spPr>
          <a:xfrm>
            <a:off x="188343" y="2951594"/>
            <a:ext cx="7645879" cy="3262377"/>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BD80B3FC-1077-8075-4996-C3C24327CEEE}"/>
              </a:ext>
            </a:extLst>
          </p:cNvPr>
          <p:cNvPicPr>
            <a:picLocks noChangeAspect="1"/>
          </p:cNvPicPr>
          <p:nvPr/>
        </p:nvPicPr>
        <p:blipFill>
          <a:blip r:embed="rId4"/>
          <a:stretch>
            <a:fillRect/>
          </a:stretch>
        </p:blipFill>
        <p:spPr>
          <a:xfrm>
            <a:off x="7984466" y="900415"/>
            <a:ext cx="3936520" cy="5057170"/>
          </a:xfrm>
          <a:prstGeom prst="rect">
            <a:avLst/>
          </a:prstGeom>
        </p:spPr>
      </p:pic>
      <p:sp>
        <p:nvSpPr>
          <p:cNvPr id="12" name="Rectangle 11">
            <a:extLst>
              <a:ext uri="{FF2B5EF4-FFF2-40B4-BE49-F238E27FC236}">
                <a16:creationId xmlns:a16="http://schemas.microsoft.com/office/drawing/2014/main" id="{063BDDF0-5A49-68E4-5FD6-12E5EC16A1E8}"/>
              </a:ext>
            </a:extLst>
          </p:cNvPr>
          <p:cNvSpPr/>
          <p:nvPr/>
        </p:nvSpPr>
        <p:spPr>
          <a:xfrm>
            <a:off x="867888" y="4027002"/>
            <a:ext cx="3924962" cy="3273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C5991D23-DB3D-ADB1-2FE7-5EECAFA31533}"/>
              </a:ext>
            </a:extLst>
          </p:cNvPr>
          <p:cNvSpPr/>
          <p:nvPr/>
        </p:nvSpPr>
        <p:spPr>
          <a:xfrm>
            <a:off x="8189558" y="2413144"/>
            <a:ext cx="3357057" cy="2051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ounded Rectangle 3">
            <a:extLst>
              <a:ext uri="{FF2B5EF4-FFF2-40B4-BE49-F238E27FC236}">
                <a16:creationId xmlns:a16="http://schemas.microsoft.com/office/drawing/2014/main" id="{EA315486-3414-2DC8-2CE1-49EFB000FE7F}"/>
              </a:ext>
            </a:extLst>
          </p:cNvPr>
          <p:cNvSpPr/>
          <p:nvPr/>
        </p:nvSpPr>
        <p:spPr>
          <a:xfrm>
            <a:off x="338102" y="1386092"/>
            <a:ext cx="1731647" cy="1186797"/>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Client</a:t>
            </a:r>
          </a:p>
          <a:p>
            <a:pPr algn="ctr"/>
            <a:r>
              <a:rPr lang="en-US" dirty="0">
                <a:cs typeface="Calibri"/>
              </a:rPr>
              <a:t>10.55.12.200</a:t>
            </a:r>
          </a:p>
        </p:txBody>
      </p:sp>
      <p:sp>
        <p:nvSpPr>
          <p:cNvPr id="18" name="Rounded Rectangle 4">
            <a:extLst>
              <a:ext uri="{FF2B5EF4-FFF2-40B4-BE49-F238E27FC236}">
                <a16:creationId xmlns:a16="http://schemas.microsoft.com/office/drawing/2014/main" id="{620AFC80-6372-9BA1-12AF-F036E7804DC6}"/>
              </a:ext>
            </a:extLst>
          </p:cNvPr>
          <p:cNvSpPr/>
          <p:nvPr/>
        </p:nvSpPr>
        <p:spPr>
          <a:xfrm>
            <a:off x="5095805" y="1381186"/>
            <a:ext cx="1805205" cy="1123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Server</a:t>
            </a:r>
          </a:p>
          <a:p>
            <a:pPr algn="ctr"/>
            <a:r>
              <a:rPr lang="en-US" dirty="0">
                <a:cs typeface="Calibri"/>
              </a:rPr>
              <a:t>10.55.12.233</a:t>
            </a:r>
            <a:endParaRPr lang="en-US" dirty="0"/>
          </a:p>
        </p:txBody>
      </p:sp>
      <p:sp>
        <p:nvSpPr>
          <p:cNvPr id="20" name="Left-Right Arrow 6">
            <a:extLst>
              <a:ext uri="{FF2B5EF4-FFF2-40B4-BE49-F238E27FC236}">
                <a16:creationId xmlns:a16="http://schemas.microsoft.com/office/drawing/2014/main" id="{99760097-7158-E014-E7D8-F1D01AD032A3}"/>
              </a:ext>
            </a:extLst>
          </p:cNvPr>
          <p:cNvSpPr/>
          <p:nvPr/>
        </p:nvSpPr>
        <p:spPr>
          <a:xfrm>
            <a:off x="2069961" y="1455606"/>
            <a:ext cx="2914183" cy="98414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Message using TLS 1.2</a:t>
            </a:r>
          </a:p>
          <a:p>
            <a:pPr algn="ctr"/>
            <a:r>
              <a:rPr lang="en-US" dirty="0">
                <a:cs typeface="Calibri"/>
              </a:rPr>
              <a:t>Certificate</a:t>
            </a:r>
          </a:p>
        </p:txBody>
      </p:sp>
    </p:spTree>
    <p:extLst>
      <p:ext uri="{BB962C8B-B14F-4D97-AF65-F5344CB8AC3E}">
        <p14:creationId xmlns:p14="http://schemas.microsoft.com/office/powerpoint/2010/main" val="3897691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8879" y="101532"/>
            <a:ext cx="10184921" cy="994695"/>
          </a:xfrm>
        </p:spPr>
        <p:txBody>
          <a:bodyPr>
            <a:normAutofit fontScale="90000"/>
          </a:bodyPr>
          <a:lstStyle/>
          <a:p>
            <a:r>
              <a:rPr lang="en-US" dirty="0"/>
              <a:t>TLS: </a:t>
            </a:r>
            <a:r>
              <a:rPr lang="en-US" dirty="0">
                <a:ea typeface="+mj-lt"/>
                <a:cs typeface="+mj-lt"/>
              </a:rPr>
              <a:t>Wireshark: Key Exchange: TLS 1.2 Example</a:t>
            </a:r>
          </a:p>
        </p:txBody>
      </p:sp>
      <p:pic>
        <p:nvPicPr>
          <p:cNvPr id="10" name="Picture 4" descr="Background pattern&#10;&#10;Description automatically generated">
            <a:extLst>
              <a:ext uri="{FF2B5EF4-FFF2-40B4-BE49-F238E27FC236}">
                <a16:creationId xmlns:a16="http://schemas.microsoft.com/office/drawing/2014/main" id="{6311E6DA-2163-E6BA-39F0-0C46B90E0420}"/>
              </a:ext>
            </a:extLst>
          </p:cNvPr>
          <p:cNvPicPr>
            <a:picLocks noChangeAspect="1"/>
          </p:cNvPicPr>
          <p:nvPr/>
        </p:nvPicPr>
        <p:blipFill>
          <a:blip r:embed="rId2"/>
          <a:stretch>
            <a:fillRect/>
          </a:stretch>
        </p:blipFill>
        <p:spPr>
          <a:xfrm>
            <a:off x="318051" y="379386"/>
            <a:ext cx="622853" cy="687923"/>
          </a:xfrm>
          <a:prstGeom prst="rect">
            <a:avLst/>
          </a:prstGeom>
        </p:spPr>
      </p:pic>
      <p:pic>
        <p:nvPicPr>
          <p:cNvPr id="7" name="Picture 20" descr="Graphical user interface, application, table&#10;&#10;Description automatically generated">
            <a:extLst>
              <a:ext uri="{FF2B5EF4-FFF2-40B4-BE49-F238E27FC236}">
                <a16:creationId xmlns:a16="http://schemas.microsoft.com/office/drawing/2014/main" id="{8796D9A0-6755-6DAD-D95A-43686814B8EB}"/>
              </a:ext>
            </a:extLst>
          </p:cNvPr>
          <p:cNvPicPr>
            <a:picLocks noChangeAspect="1"/>
          </p:cNvPicPr>
          <p:nvPr/>
        </p:nvPicPr>
        <p:blipFill>
          <a:blip r:embed="rId3"/>
          <a:stretch>
            <a:fillRect/>
          </a:stretch>
        </p:blipFill>
        <p:spPr>
          <a:xfrm>
            <a:off x="279118" y="3294592"/>
            <a:ext cx="4569758" cy="2260646"/>
          </a:xfrm>
          <a:prstGeom prst="rect">
            <a:avLst/>
          </a:prstGeom>
        </p:spPr>
      </p:pic>
      <p:pic>
        <p:nvPicPr>
          <p:cNvPr id="8" name="Picture 10" descr="Text, letter&#10;&#10;Description automatically generated">
            <a:extLst>
              <a:ext uri="{FF2B5EF4-FFF2-40B4-BE49-F238E27FC236}">
                <a16:creationId xmlns:a16="http://schemas.microsoft.com/office/drawing/2014/main" id="{90451C9A-EDCB-7C9A-9129-2FF526B50FB5}"/>
              </a:ext>
            </a:extLst>
          </p:cNvPr>
          <p:cNvPicPr>
            <a:picLocks noChangeAspect="1"/>
          </p:cNvPicPr>
          <p:nvPr/>
        </p:nvPicPr>
        <p:blipFill>
          <a:blip r:embed="rId4"/>
          <a:stretch>
            <a:fillRect/>
          </a:stretch>
        </p:blipFill>
        <p:spPr>
          <a:xfrm>
            <a:off x="170372" y="1433428"/>
            <a:ext cx="6880284" cy="1694361"/>
          </a:xfrm>
          <a:prstGeom prst="rect">
            <a:avLst/>
          </a:prstGeom>
        </p:spPr>
      </p:pic>
      <p:sp>
        <p:nvSpPr>
          <p:cNvPr id="14" name="Rectangle 13">
            <a:extLst>
              <a:ext uri="{FF2B5EF4-FFF2-40B4-BE49-F238E27FC236}">
                <a16:creationId xmlns:a16="http://schemas.microsoft.com/office/drawing/2014/main" id="{C5991D23-DB3D-ADB1-2FE7-5EECAFA31533}"/>
              </a:ext>
            </a:extLst>
          </p:cNvPr>
          <p:cNvSpPr/>
          <p:nvPr/>
        </p:nvSpPr>
        <p:spPr>
          <a:xfrm>
            <a:off x="1619105" y="4246258"/>
            <a:ext cx="1915727" cy="9096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ounded Rectangle 3">
            <a:extLst>
              <a:ext uri="{FF2B5EF4-FFF2-40B4-BE49-F238E27FC236}">
                <a16:creationId xmlns:a16="http://schemas.microsoft.com/office/drawing/2014/main" id="{B2329D97-9D3D-FB18-BAB5-84AB4933204D}"/>
              </a:ext>
            </a:extLst>
          </p:cNvPr>
          <p:cNvSpPr/>
          <p:nvPr/>
        </p:nvSpPr>
        <p:spPr>
          <a:xfrm>
            <a:off x="5100602" y="3833837"/>
            <a:ext cx="1731647" cy="1186797"/>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Client</a:t>
            </a:r>
          </a:p>
          <a:p>
            <a:pPr algn="ctr"/>
            <a:r>
              <a:rPr lang="en-US" dirty="0">
                <a:cs typeface="Calibri"/>
              </a:rPr>
              <a:t>10.55.12.200</a:t>
            </a:r>
          </a:p>
        </p:txBody>
      </p:sp>
      <p:sp>
        <p:nvSpPr>
          <p:cNvPr id="17" name="Rounded Rectangle 4">
            <a:extLst>
              <a:ext uri="{FF2B5EF4-FFF2-40B4-BE49-F238E27FC236}">
                <a16:creationId xmlns:a16="http://schemas.microsoft.com/office/drawing/2014/main" id="{0B88E5BE-875E-37C5-0E9A-0F5A96132233}"/>
              </a:ext>
            </a:extLst>
          </p:cNvPr>
          <p:cNvSpPr/>
          <p:nvPr/>
        </p:nvSpPr>
        <p:spPr>
          <a:xfrm>
            <a:off x="9858305" y="3828931"/>
            <a:ext cx="1805205" cy="1123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Server</a:t>
            </a:r>
          </a:p>
          <a:p>
            <a:pPr algn="ctr"/>
            <a:r>
              <a:rPr lang="en-US" dirty="0">
                <a:cs typeface="Calibri"/>
              </a:rPr>
              <a:t>10.55.12.233</a:t>
            </a:r>
            <a:endParaRPr lang="en-US" dirty="0"/>
          </a:p>
        </p:txBody>
      </p:sp>
      <p:sp>
        <p:nvSpPr>
          <p:cNvPr id="19" name="Left-Right Arrow 6">
            <a:extLst>
              <a:ext uri="{FF2B5EF4-FFF2-40B4-BE49-F238E27FC236}">
                <a16:creationId xmlns:a16="http://schemas.microsoft.com/office/drawing/2014/main" id="{99533018-1D72-7BA7-9A21-826E72FFDC05}"/>
              </a:ext>
            </a:extLst>
          </p:cNvPr>
          <p:cNvSpPr/>
          <p:nvPr/>
        </p:nvSpPr>
        <p:spPr>
          <a:xfrm>
            <a:off x="6832461" y="3903351"/>
            <a:ext cx="2914183" cy="98414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Message using TLS 1.2</a:t>
            </a:r>
          </a:p>
          <a:p>
            <a:pPr algn="ctr"/>
            <a:r>
              <a:rPr lang="en-US" dirty="0">
                <a:cs typeface="Calibri"/>
              </a:rPr>
              <a:t>Server Public Key</a:t>
            </a:r>
          </a:p>
        </p:txBody>
      </p:sp>
      <p:pic>
        <p:nvPicPr>
          <p:cNvPr id="20" name="Graphic 20" descr="Old Key outline">
            <a:extLst>
              <a:ext uri="{FF2B5EF4-FFF2-40B4-BE49-F238E27FC236}">
                <a16:creationId xmlns:a16="http://schemas.microsoft.com/office/drawing/2014/main" id="{8CF15BAC-A3B7-F596-2FDB-22880DF140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9404" y="5020574"/>
            <a:ext cx="914400" cy="914400"/>
          </a:xfrm>
          <a:prstGeom prst="rect">
            <a:avLst/>
          </a:prstGeom>
        </p:spPr>
      </p:pic>
      <p:pic>
        <p:nvPicPr>
          <p:cNvPr id="21" name="Graphic 21" descr="Old Key with solid fill">
            <a:extLst>
              <a:ext uri="{FF2B5EF4-FFF2-40B4-BE49-F238E27FC236}">
                <a16:creationId xmlns:a16="http://schemas.microsoft.com/office/drawing/2014/main" id="{6A972BC1-3522-6D92-7FF6-97D4B8B284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71904" y="5020574"/>
            <a:ext cx="914400" cy="914400"/>
          </a:xfrm>
          <a:prstGeom prst="rect">
            <a:avLst/>
          </a:prstGeom>
        </p:spPr>
      </p:pic>
      <p:sp>
        <p:nvSpPr>
          <p:cNvPr id="22" name="TextBox 21">
            <a:extLst>
              <a:ext uri="{FF2B5EF4-FFF2-40B4-BE49-F238E27FC236}">
                <a16:creationId xmlns:a16="http://schemas.microsoft.com/office/drawing/2014/main" id="{988F4EC2-1878-0F9A-3249-D660DCCF96B8}"/>
              </a:ext>
            </a:extLst>
          </p:cNvPr>
          <p:cNvSpPr txBox="1"/>
          <p:nvPr/>
        </p:nvSpPr>
        <p:spPr>
          <a:xfrm>
            <a:off x="5276726" y="5906855"/>
            <a:ext cx="13116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Public Key</a:t>
            </a:r>
          </a:p>
          <a:p>
            <a:r>
              <a:rPr lang="en-US" dirty="0">
                <a:cs typeface="Calibri"/>
              </a:rPr>
              <a:t>Shared</a:t>
            </a:r>
          </a:p>
        </p:txBody>
      </p:sp>
      <p:sp>
        <p:nvSpPr>
          <p:cNvPr id="23" name="TextBox 22">
            <a:extLst>
              <a:ext uri="{FF2B5EF4-FFF2-40B4-BE49-F238E27FC236}">
                <a16:creationId xmlns:a16="http://schemas.microsoft.com/office/drawing/2014/main" id="{7E305804-A21A-304D-CD3B-89E662341F01}"/>
              </a:ext>
            </a:extLst>
          </p:cNvPr>
          <p:cNvSpPr txBox="1"/>
          <p:nvPr/>
        </p:nvSpPr>
        <p:spPr>
          <a:xfrm>
            <a:off x="10042819" y="5870910"/>
            <a:ext cx="13116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Private Key</a:t>
            </a:r>
          </a:p>
          <a:p>
            <a:r>
              <a:rPr lang="en-US" dirty="0">
                <a:cs typeface="Calibri"/>
              </a:rPr>
              <a:t>Not Shared</a:t>
            </a:r>
          </a:p>
        </p:txBody>
      </p:sp>
    </p:spTree>
    <p:extLst>
      <p:ext uri="{BB962C8B-B14F-4D97-AF65-F5344CB8AC3E}">
        <p14:creationId xmlns:p14="http://schemas.microsoft.com/office/powerpoint/2010/main" val="3614960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3540" y="101532"/>
            <a:ext cx="10350260" cy="994695"/>
          </a:xfrm>
        </p:spPr>
        <p:txBody>
          <a:bodyPr>
            <a:normAutofit/>
          </a:bodyPr>
          <a:lstStyle/>
          <a:p>
            <a:r>
              <a:rPr lang="en-US" dirty="0"/>
              <a:t>TLS: </a:t>
            </a:r>
            <a:r>
              <a:rPr lang="en-US" dirty="0">
                <a:ea typeface="+mj-lt"/>
                <a:cs typeface="+mj-lt"/>
              </a:rPr>
              <a:t>Wireshark: Hello Done: TLS 1.2 Example</a:t>
            </a:r>
          </a:p>
        </p:txBody>
      </p:sp>
      <p:pic>
        <p:nvPicPr>
          <p:cNvPr id="10" name="Picture 4" descr="Background pattern&#10;&#10;Description automatically generated">
            <a:extLst>
              <a:ext uri="{FF2B5EF4-FFF2-40B4-BE49-F238E27FC236}">
                <a16:creationId xmlns:a16="http://schemas.microsoft.com/office/drawing/2014/main" id="{6311E6DA-2163-E6BA-39F0-0C46B90E0420}"/>
              </a:ext>
            </a:extLst>
          </p:cNvPr>
          <p:cNvPicPr>
            <a:picLocks noChangeAspect="1"/>
          </p:cNvPicPr>
          <p:nvPr/>
        </p:nvPicPr>
        <p:blipFill>
          <a:blip r:embed="rId2"/>
          <a:stretch>
            <a:fillRect/>
          </a:stretch>
        </p:blipFill>
        <p:spPr>
          <a:xfrm>
            <a:off x="318051" y="379386"/>
            <a:ext cx="622853" cy="687923"/>
          </a:xfrm>
          <a:prstGeom prst="rect">
            <a:avLst/>
          </a:prstGeom>
        </p:spPr>
      </p:pic>
      <p:pic>
        <p:nvPicPr>
          <p:cNvPr id="5" name="Picture 5" descr="Text&#10;&#10;Description automatically generated">
            <a:extLst>
              <a:ext uri="{FF2B5EF4-FFF2-40B4-BE49-F238E27FC236}">
                <a16:creationId xmlns:a16="http://schemas.microsoft.com/office/drawing/2014/main" id="{098740F6-C479-52AC-8ED7-5D5BF6196C97}"/>
              </a:ext>
            </a:extLst>
          </p:cNvPr>
          <p:cNvPicPr>
            <a:picLocks noChangeAspect="1"/>
          </p:cNvPicPr>
          <p:nvPr/>
        </p:nvPicPr>
        <p:blipFill>
          <a:blip r:embed="rId3"/>
          <a:stretch>
            <a:fillRect/>
          </a:stretch>
        </p:blipFill>
        <p:spPr>
          <a:xfrm>
            <a:off x="317738" y="2000870"/>
            <a:ext cx="7627907" cy="4570761"/>
          </a:xfrm>
          <a:prstGeom prst="rect">
            <a:avLst/>
          </a:prstGeom>
        </p:spPr>
      </p:pic>
      <p:sp>
        <p:nvSpPr>
          <p:cNvPr id="14" name="Rectangle 13">
            <a:extLst>
              <a:ext uri="{FF2B5EF4-FFF2-40B4-BE49-F238E27FC236}">
                <a16:creationId xmlns:a16="http://schemas.microsoft.com/office/drawing/2014/main" id="{C5991D23-DB3D-ADB1-2FE7-5EECAFA31533}"/>
              </a:ext>
            </a:extLst>
          </p:cNvPr>
          <p:cNvSpPr/>
          <p:nvPr/>
        </p:nvSpPr>
        <p:spPr>
          <a:xfrm>
            <a:off x="547992" y="5924814"/>
            <a:ext cx="3357057" cy="4603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20" descr="Graphical user interface, application, table&#10;&#10;Description automatically generated">
            <a:extLst>
              <a:ext uri="{FF2B5EF4-FFF2-40B4-BE49-F238E27FC236}">
                <a16:creationId xmlns:a16="http://schemas.microsoft.com/office/drawing/2014/main" id="{8796D9A0-6755-6DAD-D95A-43686814B8EB}"/>
              </a:ext>
            </a:extLst>
          </p:cNvPr>
          <p:cNvPicPr>
            <a:picLocks noChangeAspect="1"/>
          </p:cNvPicPr>
          <p:nvPr/>
        </p:nvPicPr>
        <p:blipFill>
          <a:blip r:embed="rId4"/>
          <a:stretch>
            <a:fillRect/>
          </a:stretch>
        </p:blipFill>
        <p:spPr>
          <a:xfrm>
            <a:off x="7144307" y="3506658"/>
            <a:ext cx="4569758" cy="2260646"/>
          </a:xfrm>
          <a:prstGeom prst="rect">
            <a:avLst/>
          </a:prstGeom>
        </p:spPr>
      </p:pic>
      <p:pic>
        <p:nvPicPr>
          <p:cNvPr id="3" name="Picture 3" descr="Text&#10;&#10;Description automatically generated">
            <a:extLst>
              <a:ext uri="{FF2B5EF4-FFF2-40B4-BE49-F238E27FC236}">
                <a16:creationId xmlns:a16="http://schemas.microsoft.com/office/drawing/2014/main" id="{80AE9F7E-75DE-123E-A3AD-EAC08C8ECCEE}"/>
              </a:ext>
            </a:extLst>
          </p:cNvPr>
          <p:cNvPicPr>
            <a:picLocks noChangeAspect="1"/>
          </p:cNvPicPr>
          <p:nvPr/>
        </p:nvPicPr>
        <p:blipFill>
          <a:blip r:embed="rId5"/>
          <a:stretch>
            <a:fillRect/>
          </a:stretch>
        </p:blipFill>
        <p:spPr>
          <a:xfrm>
            <a:off x="1557787" y="1125833"/>
            <a:ext cx="3825096" cy="728041"/>
          </a:xfrm>
          <a:prstGeom prst="rect">
            <a:avLst/>
          </a:prstGeom>
        </p:spPr>
      </p:pic>
      <p:sp>
        <p:nvSpPr>
          <p:cNvPr id="4" name="Rectangle 3">
            <a:extLst>
              <a:ext uri="{FF2B5EF4-FFF2-40B4-BE49-F238E27FC236}">
                <a16:creationId xmlns:a16="http://schemas.microsoft.com/office/drawing/2014/main" id="{CB2569A5-92B6-6E94-7CBD-B2D359137AA2}"/>
              </a:ext>
            </a:extLst>
          </p:cNvPr>
          <p:cNvSpPr/>
          <p:nvPr/>
        </p:nvSpPr>
        <p:spPr>
          <a:xfrm>
            <a:off x="8380057" y="5356908"/>
            <a:ext cx="1969643" cy="4603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ounded Rectangle 3">
            <a:extLst>
              <a:ext uri="{FF2B5EF4-FFF2-40B4-BE49-F238E27FC236}">
                <a16:creationId xmlns:a16="http://schemas.microsoft.com/office/drawing/2014/main" id="{254EC176-739C-0FC0-4096-E3F1CE0D9CEF}"/>
              </a:ext>
            </a:extLst>
          </p:cNvPr>
          <p:cNvSpPr/>
          <p:nvPr/>
        </p:nvSpPr>
        <p:spPr>
          <a:xfrm>
            <a:off x="6056696" y="997904"/>
            <a:ext cx="1386591" cy="870495"/>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t>Client</a:t>
            </a:r>
            <a:endParaRPr lang="en-US" sz="1400" dirty="0">
              <a:cs typeface="Calibri"/>
            </a:endParaRPr>
          </a:p>
          <a:p>
            <a:pPr algn="ctr"/>
            <a:r>
              <a:rPr lang="en-US" sz="1400" dirty="0">
                <a:cs typeface="Calibri"/>
              </a:rPr>
              <a:t>10.55.12.200</a:t>
            </a:r>
          </a:p>
        </p:txBody>
      </p:sp>
      <p:sp>
        <p:nvSpPr>
          <p:cNvPr id="11" name="Rounded Rectangle 4">
            <a:extLst>
              <a:ext uri="{FF2B5EF4-FFF2-40B4-BE49-F238E27FC236}">
                <a16:creationId xmlns:a16="http://schemas.microsoft.com/office/drawing/2014/main" id="{C7A10CF6-BE8F-3D79-1C20-1C102FB5E210}"/>
              </a:ext>
            </a:extLst>
          </p:cNvPr>
          <p:cNvSpPr/>
          <p:nvPr/>
        </p:nvSpPr>
        <p:spPr>
          <a:xfrm>
            <a:off x="10472937" y="996590"/>
            <a:ext cx="1355913" cy="903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t>Server</a:t>
            </a:r>
            <a:endParaRPr lang="en-US" sz="1400" dirty="0">
              <a:cs typeface="Calibri"/>
            </a:endParaRPr>
          </a:p>
          <a:p>
            <a:pPr algn="ctr"/>
            <a:r>
              <a:rPr lang="en-US" sz="1400" dirty="0">
                <a:cs typeface="Calibri"/>
              </a:rPr>
              <a:t>10.55.12.233</a:t>
            </a:r>
          </a:p>
        </p:txBody>
      </p:sp>
      <p:sp>
        <p:nvSpPr>
          <p:cNvPr id="13" name="Left-Right Arrow 6">
            <a:extLst>
              <a:ext uri="{FF2B5EF4-FFF2-40B4-BE49-F238E27FC236}">
                <a16:creationId xmlns:a16="http://schemas.microsoft.com/office/drawing/2014/main" id="{8AA1892E-CD3C-BC07-2D0F-4B7434659BFD}"/>
              </a:ext>
            </a:extLst>
          </p:cNvPr>
          <p:cNvSpPr/>
          <p:nvPr/>
        </p:nvSpPr>
        <p:spPr>
          <a:xfrm>
            <a:off x="7497414" y="916454"/>
            <a:ext cx="2914183" cy="98414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t>Message using TLS 1.2</a:t>
            </a:r>
          </a:p>
          <a:p>
            <a:pPr algn="ctr"/>
            <a:r>
              <a:rPr lang="en-US" sz="1400" dirty="0">
                <a:cs typeface="Calibri"/>
              </a:rPr>
              <a:t>Server Hello Done</a:t>
            </a:r>
          </a:p>
        </p:txBody>
      </p:sp>
    </p:spTree>
    <p:extLst>
      <p:ext uri="{BB962C8B-B14F-4D97-AF65-F5344CB8AC3E}">
        <p14:creationId xmlns:p14="http://schemas.microsoft.com/office/powerpoint/2010/main" val="3150311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7143" y="101532"/>
            <a:ext cx="9336657" cy="994695"/>
          </a:xfrm>
        </p:spPr>
        <p:txBody>
          <a:bodyPr>
            <a:normAutofit/>
          </a:bodyPr>
          <a:lstStyle/>
          <a:p>
            <a:r>
              <a:rPr lang="en-US" dirty="0"/>
              <a:t>TLS: </a:t>
            </a:r>
            <a:r>
              <a:rPr lang="en-US" dirty="0">
                <a:ea typeface="+mj-lt"/>
                <a:cs typeface="+mj-lt"/>
              </a:rPr>
              <a:t>Wireshark: Client Key Exchange</a:t>
            </a:r>
          </a:p>
        </p:txBody>
      </p:sp>
      <p:pic>
        <p:nvPicPr>
          <p:cNvPr id="10" name="Picture 4" descr="Background pattern&#10;&#10;Description automatically generated">
            <a:extLst>
              <a:ext uri="{FF2B5EF4-FFF2-40B4-BE49-F238E27FC236}">
                <a16:creationId xmlns:a16="http://schemas.microsoft.com/office/drawing/2014/main" id="{6311E6DA-2163-E6BA-39F0-0C46B90E0420}"/>
              </a:ext>
            </a:extLst>
          </p:cNvPr>
          <p:cNvPicPr>
            <a:picLocks noChangeAspect="1"/>
          </p:cNvPicPr>
          <p:nvPr/>
        </p:nvPicPr>
        <p:blipFill>
          <a:blip r:embed="rId2"/>
          <a:stretch>
            <a:fillRect/>
          </a:stretch>
        </p:blipFill>
        <p:spPr>
          <a:xfrm>
            <a:off x="318051" y="379386"/>
            <a:ext cx="622853" cy="687923"/>
          </a:xfrm>
          <a:prstGeom prst="rect">
            <a:avLst/>
          </a:prstGeom>
        </p:spPr>
      </p:pic>
      <p:pic>
        <p:nvPicPr>
          <p:cNvPr id="4" name="Picture 5" descr="Graphical user interface, text, application, chat or text message&#10;&#10;Description automatically generated">
            <a:extLst>
              <a:ext uri="{FF2B5EF4-FFF2-40B4-BE49-F238E27FC236}">
                <a16:creationId xmlns:a16="http://schemas.microsoft.com/office/drawing/2014/main" id="{7ADEFCE1-C8A2-BFDB-E4D5-8422D1BF0F29}"/>
              </a:ext>
            </a:extLst>
          </p:cNvPr>
          <p:cNvPicPr>
            <a:picLocks noChangeAspect="1"/>
          </p:cNvPicPr>
          <p:nvPr/>
        </p:nvPicPr>
        <p:blipFill>
          <a:blip r:embed="rId3"/>
          <a:stretch>
            <a:fillRect/>
          </a:stretch>
        </p:blipFill>
        <p:spPr>
          <a:xfrm>
            <a:off x="371655" y="3050848"/>
            <a:ext cx="5014822" cy="2485181"/>
          </a:xfrm>
          <a:prstGeom prst="rect">
            <a:avLst/>
          </a:prstGeom>
        </p:spPr>
      </p:pic>
      <p:sp>
        <p:nvSpPr>
          <p:cNvPr id="14" name="Rectangle 13">
            <a:extLst>
              <a:ext uri="{FF2B5EF4-FFF2-40B4-BE49-F238E27FC236}">
                <a16:creationId xmlns:a16="http://schemas.microsoft.com/office/drawing/2014/main" id="{C5991D23-DB3D-ADB1-2FE7-5EECAFA31533}"/>
              </a:ext>
            </a:extLst>
          </p:cNvPr>
          <p:cNvSpPr/>
          <p:nvPr/>
        </p:nvSpPr>
        <p:spPr>
          <a:xfrm>
            <a:off x="1766473" y="3588494"/>
            <a:ext cx="2124200" cy="4603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7" descr="Text&#10;&#10;Description automatically generated">
            <a:extLst>
              <a:ext uri="{FF2B5EF4-FFF2-40B4-BE49-F238E27FC236}">
                <a16:creationId xmlns:a16="http://schemas.microsoft.com/office/drawing/2014/main" id="{44DC6423-7384-C4A9-570E-2196F3D715C2}"/>
              </a:ext>
            </a:extLst>
          </p:cNvPr>
          <p:cNvPicPr>
            <a:picLocks noChangeAspect="1"/>
          </p:cNvPicPr>
          <p:nvPr/>
        </p:nvPicPr>
        <p:blipFill>
          <a:blip r:embed="rId4"/>
          <a:stretch>
            <a:fillRect/>
          </a:stretch>
        </p:blipFill>
        <p:spPr>
          <a:xfrm>
            <a:off x="263824" y="1411783"/>
            <a:ext cx="5618671" cy="1295548"/>
          </a:xfrm>
          <a:prstGeom prst="rect">
            <a:avLst/>
          </a:prstGeom>
        </p:spPr>
      </p:pic>
      <p:pic>
        <p:nvPicPr>
          <p:cNvPr id="8" name="Picture 8" descr="Text&#10;&#10;Description automatically generated">
            <a:extLst>
              <a:ext uri="{FF2B5EF4-FFF2-40B4-BE49-F238E27FC236}">
                <a16:creationId xmlns:a16="http://schemas.microsoft.com/office/drawing/2014/main" id="{D70716FD-3DD6-3272-354C-6D116F250FA7}"/>
              </a:ext>
            </a:extLst>
          </p:cNvPr>
          <p:cNvPicPr>
            <a:picLocks noChangeAspect="1"/>
          </p:cNvPicPr>
          <p:nvPr/>
        </p:nvPicPr>
        <p:blipFill>
          <a:blip r:embed="rId5"/>
          <a:stretch>
            <a:fillRect/>
          </a:stretch>
        </p:blipFill>
        <p:spPr>
          <a:xfrm>
            <a:off x="5759570" y="3019314"/>
            <a:ext cx="5776822" cy="3238365"/>
          </a:xfrm>
          <a:prstGeom prst="rect">
            <a:avLst/>
          </a:prstGeom>
        </p:spPr>
      </p:pic>
      <p:sp>
        <p:nvSpPr>
          <p:cNvPr id="9" name="Rectangle 8">
            <a:extLst>
              <a:ext uri="{FF2B5EF4-FFF2-40B4-BE49-F238E27FC236}">
                <a16:creationId xmlns:a16="http://schemas.microsoft.com/office/drawing/2014/main" id="{260B57DF-B28D-2CB8-E97B-F643DCFB650A}"/>
              </a:ext>
            </a:extLst>
          </p:cNvPr>
          <p:cNvSpPr/>
          <p:nvPr/>
        </p:nvSpPr>
        <p:spPr>
          <a:xfrm>
            <a:off x="1766472" y="4573342"/>
            <a:ext cx="2106228" cy="4603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99F36A88-532B-BFF2-8297-C246DF9D44CA}"/>
              </a:ext>
            </a:extLst>
          </p:cNvPr>
          <p:cNvSpPr/>
          <p:nvPr/>
        </p:nvSpPr>
        <p:spPr>
          <a:xfrm>
            <a:off x="1766473" y="5123277"/>
            <a:ext cx="2124200" cy="4603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351775B6-13DE-6CFF-24D2-8E11B8B6DB59}"/>
              </a:ext>
            </a:extLst>
          </p:cNvPr>
          <p:cNvSpPr/>
          <p:nvPr/>
        </p:nvSpPr>
        <p:spPr>
          <a:xfrm>
            <a:off x="5982633" y="4044974"/>
            <a:ext cx="3623039" cy="1548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132E469D-3AA9-BE80-5009-5ABAAD68A2B2}"/>
              </a:ext>
            </a:extLst>
          </p:cNvPr>
          <p:cNvSpPr/>
          <p:nvPr/>
        </p:nvSpPr>
        <p:spPr>
          <a:xfrm>
            <a:off x="5982632" y="4749464"/>
            <a:ext cx="4072331" cy="1440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28D5F751-6C80-A5CA-E005-A3FD30CB397E}"/>
              </a:ext>
            </a:extLst>
          </p:cNvPr>
          <p:cNvSpPr/>
          <p:nvPr/>
        </p:nvSpPr>
        <p:spPr>
          <a:xfrm>
            <a:off x="5932312" y="5418012"/>
            <a:ext cx="4126246" cy="1476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Rounded Rectangle 3">
            <a:extLst>
              <a:ext uri="{FF2B5EF4-FFF2-40B4-BE49-F238E27FC236}">
                <a16:creationId xmlns:a16="http://schemas.microsoft.com/office/drawing/2014/main" id="{F08AA3B5-B6C8-9C52-35F4-51087007B97C}"/>
              </a:ext>
            </a:extLst>
          </p:cNvPr>
          <p:cNvSpPr/>
          <p:nvPr/>
        </p:nvSpPr>
        <p:spPr>
          <a:xfrm>
            <a:off x="6049507" y="1555027"/>
            <a:ext cx="1386591" cy="870495"/>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t>Client</a:t>
            </a:r>
            <a:endParaRPr lang="en-US" sz="1400" dirty="0">
              <a:cs typeface="Calibri"/>
            </a:endParaRPr>
          </a:p>
          <a:p>
            <a:pPr algn="ctr"/>
            <a:r>
              <a:rPr lang="en-US" sz="1400" dirty="0">
                <a:cs typeface="Calibri"/>
              </a:rPr>
              <a:t>10.55.12.200</a:t>
            </a:r>
          </a:p>
        </p:txBody>
      </p:sp>
      <p:sp>
        <p:nvSpPr>
          <p:cNvPr id="19" name="Rounded Rectangle 4">
            <a:extLst>
              <a:ext uri="{FF2B5EF4-FFF2-40B4-BE49-F238E27FC236}">
                <a16:creationId xmlns:a16="http://schemas.microsoft.com/office/drawing/2014/main" id="{37945649-74F6-A6F1-7ADE-AAE5F965A039}"/>
              </a:ext>
            </a:extLst>
          </p:cNvPr>
          <p:cNvSpPr/>
          <p:nvPr/>
        </p:nvSpPr>
        <p:spPr>
          <a:xfrm>
            <a:off x="10465748" y="1553713"/>
            <a:ext cx="1355913" cy="903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t>Server</a:t>
            </a:r>
            <a:endParaRPr lang="en-US" sz="1400" dirty="0">
              <a:cs typeface="Calibri"/>
            </a:endParaRPr>
          </a:p>
          <a:p>
            <a:pPr algn="ctr"/>
            <a:r>
              <a:rPr lang="en-US" sz="1400" dirty="0">
                <a:cs typeface="Calibri"/>
              </a:rPr>
              <a:t>10.55.12.233</a:t>
            </a:r>
          </a:p>
        </p:txBody>
      </p:sp>
      <p:sp>
        <p:nvSpPr>
          <p:cNvPr id="21" name="Left-Right Arrow 6">
            <a:extLst>
              <a:ext uri="{FF2B5EF4-FFF2-40B4-BE49-F238E27FC236}">
                <a16:creationId xmlns:a16="http://schemas.microsoft.com/office/drawing/2014/main" id="{930E23E4-24F1-E774-56FE-328703E55966}"/>
              </a:ext>
            </a:extLst>
          </p:cNvPr>
          <p:cNvSpPr/>
          <p:nvPr/>
        </p:nvSpPr>
        <p:spPr>
          <a:xfrm>
            <a:off x="7490225" y="1473577"/>
            <a:ext cx="2914183" cy="984142"/>
          </a:xfrm>
          <a:prstGeom prst="lef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t>Message using TLS 1.2</a:t>
            </a:r>
          </a:p>
          <a:p>
            <a:pPr algn="ctr"/>
            <a:r>
              <a:rPr lang="en-US" sz="1400" dirty="0">
                <a:cs typeface="Calibri"/>
              </a:rPr>
              <a:t>Client Key Exchange</a:t>
            </a:r>
            <a:endParaRPr lang="en-US" dirty="0"/>
          </a:p>
        </p:txBody>
      </p:sp>
    </p:spTree>
    <p:extLst>
      <p:ext uri="{BB962C8B-B14F-4D97-AF65-F5344CB8AC3E}">
        <p14:creationId xmlns:p14="http://schemas.microsoft.com/office/powerpoint/2010/main" val="4062137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7143" y="101532"/>
            <a:ext cx="9336657" cy="994695"/>
          </a:xfrm>
        </p:spPr>
        <p:txBody>
          <a:bodyPr>
            <a:normAutofit/>
          </a:bodyPr>
          <a:lstStyle/>
          <a:p>
            <a:r>
              <a:rPr lang="en-US" dirty="0"/>
              <a:t>TLS: </a:t>
            </a:r>
            <a:r>
              <a:rPr lang="en-US" dirty="0">
                <a:ea typeface="+mj-lt"/>
                <a:cs typeface="+mj-lt"/>
              </a:rPr>
              <a:t>Wireshark: Client Key Exchange</a:t>
            </a:r>
          </a:p>
        </p:txBody>
      </p:sp>
      <p:pic>
        <p:nvPicPr>
          <p:cNvPr id="10" name="Picture 4" descr="Background pattern&#10;&#10;Description automatically generated">
            <a:extLst>
              <a:ext uri="{FF2B5EF4-FFF2-40B4-BE49-F238E27FC236}">
                <a16:creationId xmlns:a16="http://schemas.microsoft.com/office/drawing/2014/main" id="{6311E6DA-2163-E6BA-39F0-0C46B90E0420}"/>
              </a:ext>
            </a:extLst>
          </p:cNvPr>
          <p:cNvPicPr>
            <a:picLocks noChangeAspect="1"/>
          </p:cNvPicPr>
          <p:nvPr/>
        </p:nvPicPr>
        <p:blipFill>
          <a:blip r:embed="rId2"/>
          <a:stretch>
            <a:fillRect/>
          </a:stretch>
        </p:blipFill>
        <p:spPr>
          <a:xfrm>
            <a:off x="318051" y="379386"/>
            <a:ext cx="622853" cy="687923"/>
          </a:xfrm>
          <a:prstGeom prst="rect">
            <a:avLst/>
          </a:prstGeom>
        </p:spPr>
      </p:pic>
      <p:pic>
        <p:nvPicPr>
          <p:cNvPr id="4" name="Picture 5" descr="Graphical user interface, text, application, chat or text message&#10;&#10;Description automatically generated">
            <a:extLst>
              <a:ext uri="{FF2B5EF4-FFF2-40B4-BE49-F238E27FC236}">
                <a16:creationId xmlns:a16="http://schemas.microsoft.com/office/drawing/2014/main" id="{7ADEFCE1-C8A2-BFDB-E4D5-8422D1BF0F29}"/>
              </a:ext>
            </a:extLst>
          </p:cNvPr>
          <p:cNvPicPr>
            <a:picLocks noChangeAspect="1"/>
          </p:cNvPicPr>
          <p:nvPr/>
        </p:nvPicPr>
        <p:blipFill>
          <a:blip r:embed="rId3"/>
          <a:stretch>
            <a:fillRect/>
          </a:stretch>
        </p:blipFill>
        <p:spPr>
          <a:xfrm>
            <a:off x="6298721" y="1239301"/>
            <a:ext cx="5014822" cy="2485181"/>
          </a:xfrm>
          <a:prstGeom prst="rect">
            <a:avLst/>
          </a:prstGeom>
        </p:spPr>
      </p:pic>
      <p:pic>
        <p:nvPicPr>
          <p:cNvPr id="6" name="Picture 7" descr="Text&#10;&#10;Description automatically generated">
            <a:extLst>
              <a:ext uri="{FF2B5EF4-FFF2-40B4-BE49-F238E27FC236}">
                <a16:creationId xmlns:a16="http://schemas.microsoft.com/office/drawing/2014/main" id="{44DC6423-7384-C4A9-570E-2196F3D715C2}"/>
              </a:ext>
            </a:extLst>
          </p:cNvPr>
          <p:cNvPicPr>
            <a:picLocks noChangeAspect="1"/>
          </p:cNvPicPr>
          <p:nvPr/>
        </p:nvPicPr>
        <p:blipFill>
          <a:blip r:embed="rId4"/>
          <a:stretch>
            <a:fillRect/>
          </a:stretch>
        </p:blipFill>
        <p:spPr>
          <a:xfrm>
            <a:off x="263824" y="1411783"/>
            <a:ext cx="5618671" cy="1295548"/>
          </a:xfrm>
          <a:prstGeom prst="rect">
            <a:avLst/>
          </a:prstGeom>
        </p:spPr>
      </p:pic>
      <p:pic>
        <p:nvPicPr>
          <p:cNvPr id="3" name="Picture 4" descr="Graphical user interface, text, application&#10;&#10;Description automatically generated">
            <a:extLst>
              <a:ext uri="{FF2B5EF4-FFF2-40B4-BE49-F238E27FC236}">
                <a16:creationId xmlns:a16="http://schemas.microsoft.com/office/drawing/2014/main" id="{E95C50DA-8DFA-EB03-9B3B-171A8B49A6D7}"/>
              </a:ext>
            </a:extLst>
          </p:cNvPr>
          <p:cNvPicPr>
            <a:picLocks noChangeAspect="1"/>
          </p:cNvPicPr>
          <p:nvPr/>
        </p:nvPicPr>
        <p:blipFill>
          <a:blip r:embed="rId5"/>
          <a:stretch>
            <a:fillRect/>
          </a:stretch>
        </p:blipFill>
        <p:spPr>
          <a:xfrm>
            <a:off x="580126" y="3795907"/>
            <a:ext cx="7778869" cy="1854112"/>
          </a:xfrm>
          <a:prstGeom prst="rect">
            <a:avLst/>
          </a:prstGeom>
        </p:spPr>
      </p:pic>
      <p:sp>
        <p:nvSpPr>
          <p:cNvPr id="14" name="Rectangle 13">
            <a:extLst>
              <a:ext uri="{FF2B5EF4-FFF2-40B4-BE49-F238E27FC236}">
                <a16:creationId xmlns:a16="http://schemas.microsoft.com/office/drawing/2014/main" id="{C5991D23-DB3D-ADB1-2FE7-5EECAFA31533}"/>
              </a:ext>
            </a:extLst>
          </p:cNvPr>
          <p:cNvSpPr/>
          <p:nvPr/>
        </p:nvSpPr>
        <p:spPr>
          <a:xfrm>
            <a:off x="817568" y="4630852"/>
            <a:ext cx="7059228" cy="10677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812CCAFD-1C05-C731-A39D-C394354C478C}"/>
              </a:ext>
            </a:extLst>
          </p:cNvPr>
          <p:cNvSpPr/>
          <p:nvPr/>
        </p:nvSpPr>
        <p:spPr>
          <a:xfrm>
            <a:off x="7661190" y="1794919"/>
            <a:ext cx="2124200" cy="4603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7" name="Picture 12" descr="A picture containing table&#10;&#10;Description automatically generated">
            <a:extLst>
              <a:ext uri="{FF2B5EF4-FFF2-40B4-BE49-F238E27FC236}">
                <a16:creationId xmlns:a16="http://schemas.microsoft.com/office/drawing/2014/main" id="{FA3970A2-52DD-4CFB-0799-3EF17D4F0285}"/>
              </a:ext>
            </a:extLst>
          </p:cNvPr>
          <p:cNvPicPr>
            <a:picLocks noChangeAspect="1"/>
          </p:cNvPicPr>
          <p:nvPr/>
        </p:nvPicPr>
        <p:blipFill>
          <a:blip r:embed="rId6"/>
          <a:stretch>
            <a:fillRect/>
          </a:stretch>
        </p:blipFill>
        <p:spPr>
          <a:xfrm>
            <a:off x="8468148" y="3746661"/>
            <a:ext cx="3229134" cy="3024450"/>
          </a:xfrm>
          <a:prstGeom prst="rect">
            <a:avLst/>
          </a:prstGeom>
        </p:spPr>
      </p:pic>
      <p:pic>
        <p:nvPicPr>
          <p:cNvPr id="19" name="Picture 14" descr="Text&#10;&#10;Description automatically generated">
            <a:extLst>
              <a:ext uri="{FF2B5EF4-FFF2-40B4-BE49-F238E27FC236}">
                <a16:creationId xmlns:a16="http://schemas.microsoft.com/office/drawing/2014/main" id="{0D1130EF-D6ED-F438-F6DB-FFFA5E0540AA}"/>
              </a:ext>
            </a:extLst>
          </p:cNvPr>
          <p:cNvPicPr>
            <a:picLocks noChangeAspect="1"/>
          </p:cNvPicPr>
          <p:nvPr/>
        </p:nvPicPr>
        <p:blipFill>
          <a:blip r:embed="rId7"/>
          <a:stretch>
            <a:fillRect/>
          </a:stretch>
        </p:blipFill>
        <p:spPr>
          <a:xfrm>
            <a:off x="9266472" y="4408259"/>
            <a:ext cx="588866" cy="219926"/>
          </a:xfrm>
          <a:prstGeom prst="rect">
            <a:avLst/>
          </a:prstGeom>
        </p:spPr>
      </p:pic>
      <p:sp>
        <p:nvSpPr>
          <p:cNvPr id="20" name="Rectangle 19">
            <a:extLst>
              <a:ext uri="{FF2B5EF4-FFF2-40B4-BE49-F238E27FC236}">
                <a16:creationId xmlns:a16="http://schemas.microsoft.com/office/drawing/2014/main" id="{548E33AB-77AC-B204-3556-62BE03C72A63}"/>
              </a:ext>
            </a:extLst>
          </p:cNvPr>
          <p:cNvSpPr/>
          <p:nvPr/>
        </p:nvSpPr>
        <p:spPr>
          <a:xfrm>
            <a:off x="8667605" y="4936370"/>
            <a:ext cx="2591464" cy="3561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Rectangle 20">
            <a:extLst>
              <a:ext uri="{FF2B5EF4-FFF2-40B4-BE49-F238E27FC236}">
                <a16:creationId xmlns:a16="http://schemas.microsoft.com/office/drawing/2014/main" id="{A9842463-E719-DE8B-8FDE-01E9528B0FBE}"/>
              </a:ext>
            </a:extLst>
          </p:cNvPr>
          <p:cNvSpPr/>
          <p:nvPr/>
        </p:nvSpPr>
        <p:spPr>
          <a:xfrm>
            <a:off x="1349529" y="5428794"/>
            <a:ext cx="6272069" cy="1943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376935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7143" y="101532"/>
            <a:ext cx="9336657" cy="994695"/>
          </a:xfrm>
        </p:spPr>
        <p:txBody>
          <a:bodyPr>
            <a:normAutofit fontScale="90000"/>
          </a:bodyPr>
          <a:lstStyle/>
          <a:p>
            <a:r>
              <a:rPr lang="en-US" dirty="0"/>
              <a:t>TLS: </a:t>
            </a:r>
            <a:r>
              <a:rPr lang="en-US" dirty="0">
                <a:ea typeface="+mj-lt"/>
                <a:cs typeface="+mj-lt"/>
              </a:rPr>
              <a:t>Wireshark: Master Secret Generation</a:t>
            </a:r>
          </a:p>
        </p:txBody>
      </p:sp>
      <p:pic>
        <p:nvPicPr>
          <p:cNvPr id="10" name="Picture 4" descr="Background pattern&#10;&#10;Description automatically generated">
            <a:extLst>
              <a:ext uri="{FF2B5EF4-FFF2-40B4-BE49-F238E27FC236}">
                <a16:creationId xmlns:a16="http://schemas.microsoft.com/office/drawing/2014/main" id="{6311E6DA-2163-E6BA-39F0-0C46B90E0420}"/>
              </a:ext>
            </a:extLst>
          </p:cNvPr>
          <p:cNvPicPr>
            <a:picLocks noChangeAspect="1"/>
          </p:cNvPicPr>
          <p:nvPr/>
        </p:nvPicPr>
        <p:blipFill>
          <a:blip r:embed="rId2"/>
          <a:stretch>
            <a:fillRect/>
          </a:stretch>
        </p:blipFill>
        <p:spPr>
          <a:xfrm>
            <a:off x="318051" y="379386"/>
            <a:ext cx="622853" cy="687923"/>
          </a:xfrm>
          <a:prstGeom prst="rect">
            <a:avLst/>
          </a:prstGeom>
        </p:spPr>
      </p:pic>
      <p:sp>
        <p:nvSpPr>
          <p:cNvPr id="15" name="Rounded Rectangle 3">
            <a:extLst>
              <a:ext uri="{FF2B5EF4-FFF2-40B4-BE49-F238E27FC236}">
                <a16:creationId xmlns:a16="http://schemas.microsoft.com/office/drawing/2014/main" id="{B2329D97-9D3D-FB18-BAB5-84AB4933204D}"/>
              </a:ext>
            </a:extLst>
          </p:cNvPr>
          <p:cNvSpPr/>
          <p:nvPr/>
        </p:nvSpPr>
        <p:spPr>
          <a:xfrm>
            <a:off x="571734" y="3560667"/>
            <a:ext cx="1731647" cy="1186797"/>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Client</a:t>
            </a:r>
          </a:p>
          <a:p>
            <a:pPr algn="ctr"/>
            <a:r>
              <a:rPr lang="en-US" dirty="0">
                <a:cs typeface="Calibri"/>
              </a:rPr>
              <a:t>10.55.12.200</a:t>
            </a:r>
          </a:p>
        </p:txBody>
      </p:sp>
      <p:sp>
        <p:nvSpPr>
          <p:cNvPr id="17" name="Rounded Rectangle 4">
            <a:extLst>
              <a:ext uri="{FF2B5EF4-FFF2-40B4-BE49-F238E27FC236}">
                <a16:creationId xmlns:a16="http://schemas.microsoft.com/office/drawing/2014/main" id="{0B88E5BE-875E-37C5-0E9A-0F5A96132233}"/>
              </a:ext>
            </a:extLst>
          </p:cNvPr>
          <p:cNvSpPr/>
          <p:nvPr/>
        </p:nvSpPr>
        <p:spPr>
          <a:xfrm>
            <a:off x="5329437" y="3555761"/>
            <a:ext cx="1805205" cy="1123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Server</a:t>
            </a:r>
          </a:p>
          <a:p>
            <a:pPr algn="ctr"/>
            <a:r>
              <a:rPr lang="en-US" dirty="0">
                <a:cs typeface="Calibri"/>
              </a:rPr>
              <a:t>10.55.12.233</a:t>
            </a:r>
            <a:endParaRPr lang="en-US" dirty="0"/>
          </a:p>
        </p:txBody>
      </p:sp>
      <p:sp>
        <p:nvSpPr>
          <p:cNvPr id="19" name="Left-Right Arrow 6">
            <a:extLst>
              <a:ext uri="{FF2B5EF4-FFF2-40B4-BE49-F238E27FC236}">
                <a16:creationId xmlns:a16="http://schemas.microsoft.com/office/drawing/2014/main" id="{99533018-1D72-7BA7-9A21-826E72FFDC05}"/>
              </a:ext>
            </a:extLst>
          </p:cNvPr>
          <p:cNvSpPr/>
          <p:nvPr/>
        </p:nvSpPr>
        <p:spPr>
          <a:xfrm>
            <a:off x="2303593" y="3630181"/>
            <a:ext cx="2914183" cy="984142"/>
          </a:xfrm>
          <a:prstGeom prst="lef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Message using TLS 1.2</a:t>
            </a:r>
          </a:p>
          <a:p>
            <a:pPr algn="ctr"/>
            <a:r>
              <a:rPr lang="en-US" dirty="0">
                <a:cs typeface="Calibri"/>
              </a:rPr>
              <a:t>Pre master Secret</a:t>
            </a:r>
          </a:p>
        </p:txBody>
      </p:sp>
      <p:sp>
        <p:nvSpPr>
          <p:cNvPr id="23" name="TextBox 22">
            <a:extLst>
              <a:ext uri="{FF2B5EF4-FFF2-40B4-BE49-F238E27FC236}">
                <a16:creationId xmlns:a16="http://schemas.microsoft.com/office/drawing/2014/main" id="{7E305804-A21A-304D-CD3B-89E662341F01}"/>
              </a:ext>
            </a:extLst>
          </p:cNvPr>
          <p:cNvSpPr txBox="1"/>
          <p:nvPr/>
        </p:nvSpPr>
        <p:spPr>
          <a:xfrm>
            <a:off x="28989" y="4918409"/>
            <a:ext cx="420508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dirty="0" err="1">
                <a:cs typeface="Calibri"/>
              </a:rPr>
              <a:t>PreMasterSecret</a:t>
            </a:r>
            <a:r>
              <a:rPr lang="en-US" dirty="0">
                <a:cs typeface="Calibri"/>
              </a:rPr>
              <a:t> Generated</a:t>
            </a:r>
            <a:endParaRPr lang="en-US"/>
          </a:p>
          <a:p>
            <a:pPr marL="342900" indent="-342900">
              <a:buAutoNum type="arabicPeriod"/>
            </a:pPr>
            <a:r>
              <a:rPr lang="en-US" dirty="0">
                <a:cs typeface="Calibri"/>
              </a:rPr>
              <a:t>Secured using Server's Public Key</a:t>
            </a:r>
          </a:p>
          <a:p>
            <a:pPr marL="342900" indent="-342900">
              <a:buAutoNum type="arabicPeriod"/>
            </a:pPr>
            <a:r>
              <a:rPr lang="en-US" dirty="0" err="1">
                <a:ea typeface="+mn-lt"/>
                <a:cs typeface="+mn-lt"/>
              </a:rPr>
              <a:t>PreMasterSecret</a:t>
            </a:r>
            <a:r>
              <a:rPr lang="en-US" dirty="0">
                <a:ea typeface="+mn-lt"/>
                <a:cs typeface="+mn-lt"/>
              </a:rPr>
              <a:t> </a:t>
            </a:r>
            <a:r>
              <a:rPr lang="en-US" dirty="0">
                <a:cs typeface="Calibri"/>
              </a:rPr>
              <a:t>sent to Server</a:t>
            </a:r>
          </a:p>
          <a:p>
            <a:pPr marL="342900" indent="-342900">
              <a:buAutoNum type="arabicPeriod"/>
            </a:pPr>
            <a:r>
              <a:rPr lang="en-US" dirty="0">
                <a:cs typeface="Calibri"/>
              </a:rPr>
              <a:t>Client generates the Master Secret</a:t>
            </a:r>
          </a:p>
          <a:p>
            <a:pPr marL="342900" indent="-342900">
              <a:buAutoNum type="arabicPeriod"/>
            </a:pPr>
            <a:endParaRPr lang="en-US" dirty="0">
              <a:cs typeface="Calibri"/>
            </a:endParaRPr>
          </a:p>
          <a:p>
            <a:endParaRPr lang="en-US" dirty="0">
              <a:cs typeface="Calibri"/>
            </a:endParaRPr>
          </a:p>
        </p:txBody>
      </p:sp>
      <p:pic>
        <p:nvPicPr>
          <p:cNvPr id="3" name="Picture 3" descr="Text&#10;&#10;Description automatically generated">
            <a:extLst>
              <a:ext uri="{FF2B5EF4-FFF2-40B4-BE49-F238E27FC236}">
                <a16:creationId xmlns:a16="http://schemas.microsoft.com/office/drawing/2014/main" id="{0F51D39F-3FFF-C7A6-030D-26C3E05A404F}"/>
              </a:ext>
            </a:extLst>
          </p:cNvPr>
          <p:cNvPicPr>
            <a:picLocks noChangeAspect="1"/>
          </p:cNvPicPr>
          <p:nvPr/>
        </p:nvPicPr>
        <p:blipFill>
          <a:blip r:embed="rId3"/>
          <a:stretch>
            <a:fillRect/>
          </a:stretch>
        </p:blipFill>
        <p:spPr>
          <a:xfrm>
            <a:off x="285390" y="1369223"/>
            <a:ext cx="6646652" cy="1916222"/>
          </a:xfrm>
          <a:prstGeom prst="rect">
            <a:avLst/>
          </a:prstGeom>
        </p:spPr>
      </p:pic>
      <p:sp>
        <p:nvSpPr>
          <p:cNvPr id="5" name="TextBox 4">
            <a:extLst>
              <a:ext uri="{FF2B5EF4-FFF2-40B4-BE49-F238E27FC236}">
                <a16:creationId xmlns:a16="http://schemas.microsoft.com/office/drawing/2014/main" id="{86B32463-95C7-9092-64AC-FC8834FE481A}"/>
              </a:ext>
            </a:extLst>
          </p:cNvPr>
          <p:cNvSpPr txBox="1"/>
          <p:nvPr/>
        </p:nvSpPr>
        <p:spPr>
          <a:xfrm>
            <a:off x="5075441" y="4886059"/>
            <a:ext cx="644075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dirty="0">
                <a:cs typeface="Calibri"/>
              </a:rPr>
              <a:t>Receives the </a:t>
            </a:r>
            <a:r>
              <a:rPr lang="en-US" dirty="0" err="1">
                <a:cs typeface="Calibri"/>
              </a:rPr>
              <a:t>PreMasterSecret</a:t>
            </a:r>
            <a:r>
              <a:rPr lang="en-US" dirty="0">
                <a:cs typeface="Calibri"/>
              </a:rPr>
              <a:t> encrypted</a:t>
            </a:r>
          </a:p>
          <a:p>
            <a:pPr marL="342900" indent="-342900">
              <a:buAutoNum type="arabicPeriod"/>
            </a:pPr>
            <a:r>
              <a:rPr lang="en-US" dirty="0">
                <a:cs typeface="Calibri"/>
              </a:rPr>
              <a:t>Decrypts using </a:t>
            </a:r>
            <a:r>
              <a:rPr lang="en-US" dirty="0" err="1">
                <a:ea typeface="+mn-lt"/>
                <a:cs typeface="+mn-lt"/>
              </a:rPr>
              <a:t>PreMasterSecret</a:t>
            </a:r>
            <a:r>
              <a:rPr lang="en-US" dirty="0">
                <a:ea typeface="+mn-lt"/>
                <a:cs typeface="+mn-lt"/>
              </a:rPr>
              <a:t> using </a:t>
            </a:r>
            <a:r>
              <a:rPr lang="en-US" dirty="0">
                <a:cs typeface="Calibri"/>
              </a:rPr>
              <a:t>Server's Private Key</a:t>
            </a:r>
          </a:p>
          <a:p>
            <a:pPr marL="342900" indent="-342900">
              <a:buAutoNum type="arabicPeriod"/>
            </a:pPr>
            <a:r>
              <a:rPr lang="en-US" dirty="0">
                <a:cs typeface="Calibri"/>
              </a:rPr>
              <a:t>Server generates the Master Secret</a:t>
            </a:r>
          </a:p>
          <a:p>
            <a:pPr marL="342900" indent="-342900">
              <a:buAutoNum type="arabicPeriod"/>
            </a:pPr>
            <a:endParaRPr lang="en-US" dirty="0">
              <a:cs typeface="Calibri"/>
            </a:endParaRPr>
          </a:p>
          <a:p>
            <a:endParaRPr lang="en-US" dirty="0">
              <a:cs typeface="Calibri"/>
            </a:endParaRPr>
          </a:p>
        </p:txBody>
      </p:sp>
    </p:spTree>
    <p:extLst>
      <p:ext uri="{BB962C8B-B14F-4D97-AF65-F5344CB8AC3E}">
        <p14:creationId xmlns:p14="http://schemas.microsoft.com/office/powerpoint/2010/main" val="2958426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7143" y="101532"/>
            <a:ext cx="9336657" cy="994695"/>
          </a:xfrm>
        </p:spPr>
        <p:txBody>
          <a:bodyPr>
            <a:normAutofit/>
          </a:bodyPr>
          <a:lstStyle/>
          <a:p>
            <a:r>
              <a:rPr lang="en-US" dirty="0"/>
              <a:t>TLS: </a:t>
            </a:r>
            <a:r>
              <a:rPr lang="en-US" dirty="0">
                <a:ea typeface="+mj-lt"/>
                <a:cs typeface="+mj-lt"/>
              </a:rPr>
              <a:t>Wireshark: Change Cipher Spec</a:t>
            </a:r>
          </a:p>
        </p:txBody>
      </p:sp>
      <p:pic>
        <p:nvPicPr>
          <p:cNvPr id="10" name="Picture 4" descr="Background pattern&#10;&#10;Description automatically generated">
            <a:extLst>
              <a:ext uri="{FF2B5EF4-FFF2-40B4-BE49-F238E27FC236}">
                <a16:creationId xmlns:a16="http://schemas.microsoft.com/office/drawing/2014/main" id="{6311E6DA-2163-E6BA-39F0-0C46B90E0420}"/>
              </a:ext>
            </a:extLst>
          </p:cNvPr>
          <p:cNvPicPr>
            <a:picLocks noChangeAspect="1"/>
          </p:cNvPicPr>
          <p:nvPr/>
        </p:nvPicPr>
        <p:blipFill>
          <a:blip r:embed="rId2"/>
          <a:stretch>
            <a:fillRect/>
          </a:stretch>
        </p:blipFill>
        <p:spPr>
          <a:xfrm>
            <a:off x="318051" y="379386"/>
            <a:ext cx="622853" cy="687923"/>
          </a:xfrm>
          <a:prstGeom prst="rect">
            <a:avLst/>
          </a:prstGeom>
        </p:spPr>
      </p:pic>
      <p:sp>
        <p:nvSpPr>
          <p:cNvPr id="15" name="Rounded Rectangle 3">
            <a:extLst>
              <a:ext uri="{FF2B5EF4-FFF2-40B4-BE49-F238E27FC236}">
                <a16:creationId xmlns:a16="http://schemas.microsoft.com/office/drawing/2014/main" id="{B2329D97-9D3D-FB18-BAB5-84AB4933204D}"/>
              </a:ext>
            </a:extLst>
          </p:cNvPr>
          <p:cNvSpPr/>
          <p:nvPr/>
        </p:nvSpPr>
        <p:spPr>
          <a:xfrm>
            <a:off x="445932" y="1504705"/>
            <a:ext cx="1731647" cy="1186797"/>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Client</a:t>
            </a:r>
          </a:p>
          <a:p>
            <a:pPr algn="ctr"/>
            <a:r>
              <a:rPr lang="en-US" dirty="0">
                <a:cs typeface="Calibri"/>
              </a:rPr>
              <a:t>10.55.12.200</a:t>
            </a:r>
          </a:p>
        </p:txBody>
      </p:sp>
      <p:sp>
        <p:nvSpPr>
          <p:cNvPr id="17" name="Rounded Rectangle 4">
            <a:extLst>
              <a:ext uri="{FF2B5EF4-FFF2-40B4-BE49-F238E27FC236}">
                <a16:creationId xmlns:a16="http://schemas.microsoft.com/office/drawing/2014/main" id="{0B88E5BE-875E-37C5-0E9A-0F5A96132233}"/>
              </a:ext>
            </a:extLst>
          </p:cNvPr>
          <p:cNvSpPr/>
          <p:nvPr/>
        </p:nvSpPr>
        <p:spPr>
          <a:xfrm>
            <a:off x="5203635" y="1499799"/>
            <a:ext cx="1805205" cy="1123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Server</a:t>
            </a:r>
          </a:p>
          <a:p>
            <a:pPr algn="ctr"/>
            <a:r>
              <a:rPr lang="en-US" dirty="0">
                <a:cs typeface="Calibri"/>
              </a:rPr>
              <a:t>10.55.12.233</a:t>
            </a:r>
            <a:endParaRPr lang="en-US" dirty="0"/>
          </a:p>
        </p:txBody>
      </p:sp>
      <p:sp>
        <p:nvSpPr>
          <p:cNvPr id="19" name="Left-Right Arrow 6">
            <a:extLst>
              <a:ext uri="{FF2B5EF4-FFF2-40B4-BE49-F238E27FC236}">
                <a16:creationId xmlns:a16="http://schemas.microsoft.com/office/drawing/2014/main" id="{99533018-1D72-7BA7-9A21-826E72FFDC05}"/>
              </a:ext>
            </a:extLst>
          </p:cNvPr>
          <p:cNvSpPr/>
          <p:nvPr/>
        </p:nvSpPr>
        <p:spPr>
          <a:xfrm>
            <a:off x="2177791" y="1574219"/>
            <a:ext cx="2914183" cy="984142"/>
          </a:xfrm>
          <a:prstGeom prst="lef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Message using TLS 1.2</a:t>
            </a:r>
          </a:p>
          <a:p>
            <a:pPr algn="ctr"/>
            <a:r>
              <a:rPr lang="en-US" dirty="0">
                <a:cs typeface="Calibri"/>
              </a:rPr>
              <a:t>Change Cipher Spec</a:t>
            </a:r>
          </a:p>
        </p:txBody>
      </p:sp>
      <p:pic>
        <p:nvPicPr>
          <p:cNvPr id="4" name="Picture 5" descr="Graphical user interface, text, application&#10;&#10;Description automatically generated">
            <a:extLst>
              <a:ext uri="{FF2B5EF4-FFF2-40B4-BE49-F238E27FC236}">
                <a16:creationId xmlns:a16="http://schemas.microsoft.com/office/drawing/2014/main" id="{641D2ED7-6F6B-E7DD-F09C-136940CA5B23}"/>
              </a:ext>
            </a:extLst>
          </p:cNvPr>
          <p:cNvPicPr>
            <a:picLocks noChangeAspect="1"/>
          </p:cNvPicPr>
          <p:nvPr/>
        </p:nvPicPr>
        <p:blipFill>
          <a:blip r:embed="rId3"/>
          <a:stretch>
            <a:fillRect/>
          </a:stretch>
        </p:blipFill>
        <p:spPr>
          <a:xfrm>
            <a:off x="558561" y="3034439"/>
            <a:ext cx="5079520" cy="1468451"/>
          </a:xfrm>
          <a:prstGeom prst="rect">
            <a:avLst/>
          </a:prstGeom>
        </p:spPr>
      </p:pic>
      <p:pic>
        <p:nvPicPr>
          <p:cNvPr id="6" name="Picture 6" descr="Text&#10;&#10;Description automatically generated">
            <a:extLst>
              <a:ext uri="{FF2B5EF4-FFF2-40B4-BE49-F238E27FC236}">
                <a16:creationId xmlns:a16="http://schemas.microsoft.com/office/drawing/2014/main" id="{5DE860E1-022F-ACCA-B973-2F4DC4B3442C}"/>
              </a:ext>
            </a:extLst>
          </p:cNvPr>
          <p:cNvPicPr>
            <a:picLocks noChangeAspect="1"/>
          </p:cNvPicPr>
          <p:nvPr/>
        </p:nvPicPr>
        <p:blipFill>
          <a:blip r:embed="rId4"/>
          <a:stretch>
            <a:fillRect/>
          </a:stretch>
        </p:blipFill>
        <p:spPr>
          <a:xfrm>
            <a:off x="5597824" y="3033554"/>
            <a:ext cx="6553200" cy="2764183"/>
          </a:xfrm>
          <a:prstGeom prst="rect">
            <a:avLst/>
          </a:prstGeom>
        </p:spPr>
      </p:pic>
      <p:sp>
        <p:nvSpPr>
          <p:cNvPr id="8" name="Rectangle 7">
            <a:extLst>
              <a:ext uri="{FF2B5EF4-FFF2-40B4-BE49-F238E27FC236}">
                <a16:creationId xmlns:a16="http://schemas.microsoft.com/office/drawing/2014/main" id="{796A7AF4-9A59-E055-454A-1C432E83AA28}"/>
              </a:ext>
            </a:extLst>
          </p:cNvPr>
          <p:cNvSpPr/>
          <p:nvPr/>
        </p:nvSpPr>
        <p:spPr>
          <a:xfrm>
            <a:off x="5684303" y="3886823"/>
            <a:ext cx="4697747" cy="16860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926398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EADD-1FD0-DD47-451F-F65B4F5EB1B7}"/>
              </a:ext>
            </a:extLst>
          </p:cNvPr>
          <p:cNvSpPr>
            <a:spLocks noGrp="1"/>
          </p:cNvSpPr>
          <p:nvPr>
            <p:ph type="title"/>
          </p:nvPr>
        </p:nvSpPr>
        <p:spPr>
          <a:xfrm>
            <a:off x="1028700" y="215901"/>
            <a:ext cx="10134600" cy="957184"/>
          </a:xfrm>
        </p:spPr>
        <p:txBody>
          <a:bodyPr>
            <a:normAutofit/>
          </a:bodyPr>
          <a:lstStyle/>
          <a:p>
            <a:r>
              <a:rPr lang="en-US"/>
              <a:t>TLS Transport Layer Security</a:t>
            </a:r>
          </a:p>
        </p:txBody>
      </p:sp>
      <p:sp>
        <p:nvSpPr>
          <p:cNvPr id="3" name="Content Placeholder 2">
            <a:extLst>
              <a:ext uri="{FF2B5EF4-FFF2-40B4-BE49-F238E27FC236}">
                <a16:creationId xmlns:a16="http://schemas.microsoft.com/office/drawing/2014/main" id="{9A991F11-D172-4805-C097-83867DD4BB85}"/>
              </a:ext>
            </a:extLst>
          </p:cNvPr>
          <p:cNvSpPr>
            <a:spLocks noGrp="1"/>
          </p:cNvSpPr>
          <p:nvPr>
            <p:ph idx="1"/>
          </p:nvPr>
        </p:nvSpPr>
        <p:spPr>
          <a:xfrm>
            <a:off x="421309" y="1466164"/>
            <a:ext cx="8594457" cy="5084733"/>
          </a:xfrm>
        </p:spPr>
        <p:txBody>
          <a:bodyPr vert="horz" lIns="91440" tIns="45720" rIns="91440" bIns="45720" rtlCol="0" anchor="t">
            <a:normAutofit/>
          </a:bodyPr>
          <a:lstStyle/>
          <a:p>
            <a:pPr marL="342900" indent="-342900">
              <a:buFont typeface="Arial"/>
              <a:buChar char="•"/>
            </a:pPr>
            <a:r>
              <a:rPr lang="en-US"/>
              <a:t>Transport Layer Security methods needed to perform</a:t>
            </a:r>
          </a:p>
          <a:p>
            <a:pPr lvl="1">
              <a:buFont typeface="Arial"/>
              <a:buChar char="•"/>
            </a:pPr>
            <a:r>
              <a:rPr lang="en-US"/>
              <a:t>Key Exchange share a password</a:t>
            </a:r>
          </a:p>
          <a:p>
            <a:pPr lvl="1">
              <a:buFont typeface="Arial"/>
              <a:buChar char="•"/>
            </a:pPr>
            <a:r>
              <a:rPr lang="en-US"/>
              <a:t>Encryption Ciphers</a:t>
            </a:r>
          </a:p>
          <a:p>
            <a:pPr lvl="1">
              <a:buFont typeface="Arial"/>
              <a:buChar char="•"/>
            </a:pPr>
            <a:r>
              <a:rPr lang="en-US">
                <a:ea typeface="+mn-lt"/>
                <a:cs typeface="+mn-lt"/>
              </a:rPr>
              <a:t>Block Chaining</a:t>
            </a:r>
          </a:p>
          <a:p>
            <a:pPr lvl="1">
              <a:buFont typeface="Arial"/>
              <a:buChar char="•"/>
            </a:pPr>
            <a:r>
              <a:rPr lang="en-US">
                <a:ea typeface="+mn-lt"/>
                <a:cs typeface="+mn-lt"/>
              </a:rPr>
              <a:t>Hashing check Integrity</a:t>
            </a:r>
          </a:p>
          <a:p>
            <a:pPr lvl="1">
              <a:buFont typeface="Arial"/>
              <a:buChar char="•"/>
            </a:pPr>
            <a:r>
              <a:rPr lang="en-US">
                <a:ea typeface="+mn-lt"/>
                <a:cs typeface="+mn-lt"/>
              </a:rPr>
              <a:t>Random number generation</a:t>
            </a:r>
          </a:p>
          <a:p>
            <a:pPr lvl="1">
              <a:buFont typeface="Arial"/>
              <a:buChar char="•"/>
            </a:pPr>
            <a:r>
              <a:rPr lang="en-US">
                <a:ea typeface="+mn-lt"/>
                <a:cs typeface="+mn-lt"/>
              </a:rPr>
              <a:t>Encoding</a:t>
            </a:r>
          </a:p>
          <a:p>
            <a:pPr lvl="1">
              <a:buFont typeface="Arial"/>
              <a:buChar char="•"/>
            </a:pPr>
            <a:r>
              <a:rPr lang="en-US">
                <a:ea typeface="+mn-lt"/>
                <a:cs typeface="+mn-lt"/>
              </a:rPr>
              <a:t>Certificates</a:t>
            </a:r>
          </a:p>
          <a:p>
            <a:pPr lvl="1">
              <a:buFont typeface="Arial"/>
              <a:buChar char="•"/>
            </a:pPr>
            <a:r>
              <a:rPr lang="en-US">
                <a:ea typeface="+mn-lt"/>
                <a:cs typeface="+mn-lt"/>
              </a:rPr>
              <a:t>Work with protocols</a:t>
            </a:r>
          </a:p>
          <a:p>
            <a:pPr lvl="1">
              <a:buFont typeface="Arial"/>
              <a:buChar char="•"/>
            </a:pPr>
            <a:r>
              <a:rPr lang="en-US">
                <a:ea typeface="+mn-lt"/>
                <a:cs typeface="+mn-lt"/>
              </a:rPr>
              <a:t>Work with handshaking</a:t>
            </a:r>
          </a:p>
          <a:p>
            <a:pPr lvl="1">
              <a:buFont typeface="Arial"/>
              <a:buChar char="•"/>
            </a:pPr>
            <a:endParaRPr lang="en-US">
              <a:ea typeface="+mn-lt"/>
              <a:cs typeface="+mn-lt"/>
            </a:endParaRPr>
          </a:p>
          <a:p>
            <a:pPr marL="342900" indent="-342900">
              <a:buFont typeface="Arial"/>
              <a:buChar char="•"/>
            </a:pPr>
            <a:endParaRPr lang="en-US">
              <a:ea typeface="+mn-lt"/>
              <a:cs typeface="+mn-lt"/>
            </a:endParaRPr>
          </a:p>
          <a:p>
            <a:pPr marL="342900" indent="-342900">
              <a:buFont typeface="Arial"/>
              <a:buChar char="•"/>
            </a:pPr>
            <a:endParaRPr lang="en-US">
              <a:ea typeface="+mn-lt"/>
              <a:cs typeface="+mn-lt"/>
            </a:endParaRPr>
          </a:p>
          <a:p>
            <a:pPr marL="342900" indent="-342900">
              <a:buFont typeface="Arial"/>
              <a:buChar char="•"/>
            </a:pPr>
            <a:endParaRPr lang="en-US">
              <a:ea typeface="+mn-lt"/>
              <a:cs typeface="+mn-lt"/>
            </a:endParaRPr>
          </a:p>
        </p:txBody>
      </p:sp>
      <p:pic>
        <p:nvPicPr>
          <p:cNvPr id="4" name="Picture 4" descr="Background pattern&#10;&#10;Description automatically generated">
            <a:extLst>
              <a:ext uri="{FF2B5EF4-FFF2-40B4-BE49-F238E27FC236}">
                <a16:creationId xmlns:a16="http://schemas.microsoft.com/office/drawing/2014/main" id="{DBF59E5F-5614-E19E-64E3-678BA90435D2}"/>
              </a:ext>
            </a:extLst>
          </p:cNvPr>
          <p:cNvPicPr>
            <a:picLocks noChangeAspect="1"/>
          </p:cNvPicPr>
          <p:nvPr/>
        </p:nvPicPr>
        <p:blipFill>
          <a:blip r:embed="rId2"/>
          <a:stretch>
            <a:fillRect/>
          </a:stretch>
        </p:blipFill>
        <p:spPr>
          <a:xfrm>
            <a:off x="318051" y="379386"/>
            <a:ext cx="622853" cy="687923"/>
          </a:xfrm>
          <a:prstGeom prst="rect">
            <a:avLst/>
          </a:prstGeom>
        </p:spPr>
      </p:pic>
      <p:pic>
        <p:nvPicPr>
          <p:cNvPr id="5" name="Picture 6" descr="Text&#10;&#10;Description automatically generated">
            <a:extLst>
              <a:ext uri="{FF2B5EF4-FFF2-40B4-BE49-F238E27FC236}">
                <a16:creationId xmlns:a16="http://schemas.microsoft.com/office/drawing/2014/main" id="{CB1D426A-3CE8-3660-9F91-5B4FF50D31B0}"/>
              </a:ext>
            </a:extLst>
          </p:cNvPr>
          <p:cNvPicPr>
            <a:picLocks noChangeAspect="1"/>
          </p:cNvPicPr>
          <p:nvPr/>
        </p:nvPicPr>
        <p:blipFill>
          <a:blip r:embed="rId3"/>
          <a:stretch>
            <a:fillRect/>
          </a:stretch>
        </p:blipFill>
        <p:spPr>
          <a:xfrm>
            <a:off x="4040553" y="3870706"/>
            <a:ext cx="7471507" cy="2565127"/>
          </a:xfrm>
          <a:prstGeom prst="rect">
            <a:avLst/>
          </a:prstGeom>
        </p:spPr>
      </p:pic>
      <p:pic>
        <p:nvPicPr>
          <p:cNvPr id="7" name="Picture 7" descr="Text&#10;&#10;Description automatically generated">
            <a:extLst>
              <a:ext uri="{FF2B5EF4-FFF2-40B4-BE49-F238E27FC236}">
                <a16:creationId xmlns:a16="http://schemas.microsoft.com/office/drawing/2014/main" id="{6DF6DC35-9016-7865-4F1E-355E0D2A7C85}"/>
              </a:ext>
            </a:extLst>
          </p:cNvPr>
          <p:cNvPicPr>
            <a:picLocks noChangeAspect="1"/>
          </p:cNvPicPr>
          <p:nvPr/>
        </p:nvPicPr>
        <p:blipFill>
          <a:blip r:embed="rId4"/>
          <a:stretch>
            <a:fillRect/>
          </a:stretch>
        </p:blipFill>
        <p:spPr>
          <a:xfrm>
            <a:off x="4509478" y="2262768"/>
            <a:ext cx="6269892" cy="1169927"/>
          </a:xfrm>
          <a:prstGeom prst="rect">
            <a:avLst/>
          </a:prstGeom>
        </p:spPr>
      </p:pic>
      <p:sp>
        <p:nvSpPr>
          <p:cNvPr id="9" name="Rectangle 8">
            <a:extLst>
              <a:ext uri="{FF2B5EF4-FFF2-40B4-BE49-F238E27FC236}">
                <a16:creationId xmlns:a16="http://schemas.microsoft.com/office/drawing/2014/main" id="{817F5963-C74F-AD40-F79C-6DC282D6AD8A}"/>
              </a:ext>
            </a:extLst>
          </p:cNvPr>
          <p:cNvSpPr/>
          <p:nvPr/>
        </p:nvSpPr>
        <p:spPr>
          <a:xfrm>
            <a:off x="494794" y="4793027"/>
            <a:ext cx="2677450" cy="42984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650879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7143" y="101532"/>
            <a:ext cx="9336657" cy="994695"/>
          </a:xfrm>
        </p:spPr>
        <p:txBody>
          <a:bodyPr>
            <a:normAutofit/>
          </a:bodyPr>
          <a:lstStyle/>
          <a:p>
            <a:r>
              <a:rPr lang="en-US" dirty="0"/>
              <a:t>TLS: </a:t>
            </a:r>
            <a:r>
              <a:rPr lang="en-US" dirty="0">
                <a:ea typeface="+mj-lt"/>
                <a:cs typeface="+mj-lt"/>
              </a:rPr>
              <a:t>Wireshark: Encrypted Session</a:t>
            </a:r>
          </a:p>
        </p:txBody>
      </p:sp>
      <p:pic>
        <p:nvPicPr>
          <p:cNvPr id="10" name="Picture 4" descr="Background pattern&#10;&#10;Description automatically generated">
            <a:extLst>
              <a:ext uri="{FF2B5EF4-FFF2-40B4-BE49-F238E27FC236}">
                <a16:creationId xmlns:a16="http://schemas.microsoft.com/office/drawing/2014/main" id="{6311E6DA-2163-E6BA-39F0-0C46B90E0420}"/>
              </a:ext>
            </a:extLst>
          </p:cNvPr>
          <p:cNvPicPr>
            <a:picLocks noChangeAspect="1"/>
          </p:cNvPicPr>
          <p:nvPr/>
        </p:nvPicPr>
        <p:blipFill>
          <a:blip r:embed="rId2"/>
          <a:stretch>
            <a:fillRect/>
          </a:stretch>
        </p:blipFill>
        <p:spPr>
          <a:xfrm>
            <a:off x="318051" y="379386"/>
            <a:ext cx="622853" cy="687923"/>
          </a:xfrm>
          <a:prstGeom prst="rect">
            <a:avLst/>
          </a:prstGeom>
        </p:spPr>
      </p:pic>
      <p:sp>
        <p:nvSpPr>
          <p:cNvPr id="15" name="Rounded Rectangle 3">
            <a:extLst>
              <a:ext uri="{FF2B5EF4-FFF2-40B4-BE49-F238E27FC236}">
                <a16:creationId xmlns:a16="http://schemas.microsoft.com/office/drawing/2014/main" id="{B2329D97-9D3D-FB18-BAB5-84AB4933204D}"/>
              </a:ext>
            </a:extLst>
          </p:cNvPr>
          <p:cNvSpPr/>
          <p:nvPr/>
        </p:nvSpPr>
        <p:spPr>
          <a:xfrm>
            <a:off x="445932" y="1504705"/>
            <a:ext cx="1731647" cy="1186797"/>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Client</a:t>
            </a:r>
          </a:p>
          <a:p>
            <a:pPr algn="ctr"/>
            <a:r>
              <a:rPr lang="en-US" dirty="0">
                <a:cs typeface="Calibri"/>
              </a:rPr>
              <a:t>10.55.12.200</a:t>
            </a:r>
          </a:p>
        </p:txBody>
      </p:sp>
      <p:sp>
        <p:nvSpPr>
          <p:cNvPr id="17" name="Rounded Rectangle 4">
            <a:extLst>
              <a:ext uri="{FF2B5EF4-FFF2-40B4-BE49-F238E27FC236}">
                <a16:creationId xmlns:a16="http://schemas.microsoft.com/office/drawing/2014/main" id="{0B88E5BE-875E-37C5-0E9A-0F5A96132233}"/>
              </a:ext>
            </a:extLst>
          </p:cNvPr>
          <p:cNvSpPr/>
          <p:nvPr/>
        </p:nvSpPr>
        <p:spPr>
          <a:xfrm>
            <a:off x="5203635" y="1499799"/>
            <a:ext cx="1805205" cy="1123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Server</a:t>
            </a:r>
          </a:p>
          <a:p>
            <a:pPr algn="ctr"/>
            <a:r>
              <a:rPr lang="en-US" dirty="0">
                <a:cs typeface="Calibri"/>
              </a:rPr>
              <a:t>10.55.12.233</a:t>
            </a:r>
            <a:endParaRPr lang="en-US" dirty="0"/>
          </a:p>
        </p:txBody>
      </p:sp>
      <p:sp>
        <p:nvSpPr>
          <p:cNvPr id="19" name="Left-Right Arrow 6">
            <a:extLst>
              <a:ext uri="{FF2B5EF4-FFF2-40B4-BE49-F238E27FC236}">
                <a16:creationId xmlns:a16="http://schemas.microsoft.com/office/drawing/2014/main" id="{99533018-1D72-7BA7-9A21-826E72FFDC05}"/>
              </a:ext>
            </a:extLst>
          </p:cNvPr>
          <p:cNvSpPr/>
          <p:nvPr/>
        </p:nvSpPr>
        <p:spPr>
          <a:xfrm>
            <a:off x="2177791" y="1574219"/>
            <a:ext cx="2914183" cy="984142"/>
          </a:xfrm>
          <a:prstGeom prst="lef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Message using TLS 1.2</a:t>
            </a:r>
          </a:p>
          <a:p>
            <a:pPr algn="ctr"/>
            <a:r>
              <a:rPr lang="en-US" dirty="0">
                <a:cs typeface="Calibri"/>
              </a:rPr>
              <a:t>Change Cipher Spec</a:t>
            </a:r>
          </a:p>
        </p:txBody>
      </p:sp>
      <p:pic>
        <p:nvPicPr>
          <p:cNvPr id="3" name="Picture 4" descr="Graphical user interface, text, application&#10;&#10;Description automatically generated">
            <a:extLst>
              <a:ext uri="{FF2B5EF4-FFF2-40B4-BE49-F238E27FC236}">
                <a16:creationId xmlns:a16="http://schemas.microsoft.com/office/drawing/2014/main" id="{E535F5D1-3D5D-CF90-0701-12DD535839B3}"/>
              </a:ext>
            </a:extLst>
          </p:cNvPr>
          <p:cNvPicPr>
            <a:picLocks noChangeAspect="1"/>
          </p:cNvPicPr>
          <p:nvPr/>
        </p:nvPicPr>
        <p:blipFill>
          <a:blip r:embed="rId3"/>
          <a:stretch>
            <a:fillRect/>
          </a:stretch>
        </p:blipFill>
        <p:spPr>
          <a:xfrm>
            <a:off x="1187570" y="2916294"/>
            <a:ext cx="5162191" cy="1025412"/>
          </a:xfrm>
          <a:prstGeom prst="rect">
            <a:avLst/>
          </a:prstGeom>
        </p:spPr>
      </p:pic>
      <p:pic>
        <p:nvPicPr>
          <p:cNvPr id="5" name="Picture 6" descr="Graphical user interface, text&#10;&#10;Description automatically generated">
            <a:extLst>
              <a:ext uri="{FF2B5EF4-FFF2-40B4-BE49-F238E27FC236}">
                <a16:creationId xmlns:a16="http://schemas.microsoft.com/office/drawing/2014/main" id="{AEC46209-5C65-A8D7-0644-A1EA21D25A0F}"/>
              </a:ext>
            </a:extLst>
          </p:cNvPr>
          <p:cNvPicPr>
            <a:picLocks noChangeAspect="1"/>
          </p:cNvPicPr>
          <p:nvPr/>
        </p:nvPicPr>
        <p:blipFill>
          <a:blip r:embed="rId4"/>
          <a:stretch>
            <a:fillRect/>
          </a:stretch>
        </p:blipFill>
        <p:spPr>
          <a:xfrm>
            <a:off x="245853" y="4073887"/>
            <a:ext cx="7347548" cy="2038583"/>
          </a:xfrm>
          <a:prstGeom prst="rect">
            <a:avLst/>
          </a:prstGeom>
        </p:spPr>
      </p:pic>
      <p:sp>
        <p:nvSpPr>
          <p:cNvPr id="9" name="Rectangle 8">
            <a:extLst>
              <a:ext uri="{FF2B5EF4-FFF2-40B4-BE49-F238E27FC236}">
                <a16:creationId xmlns:a16="http://schemas.microsoft.com/office/drawing/2014/main" id="{76E8684F-7F1F-0AC1-1181-243C55126F1F}"/>
              </a:ext>
            </a:extLst>
          </p:cNvPr>
          <p:cNvSpPr/>
          <p:nvPr/>
        </p:nvSpPr>
        <p:spPr>
          <a:xfrm>
            <a:off x="317954" y="5590540"/>
            <a:ext cx="6279256" cy="3489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4" descr="Table&#10;&#10;Description automatically generated">
            <a:extLst>
              <a:ext uri="{FF2B5EF4-FFF2-40B4-BE49-F238E27FC236}">
                <a16:creationId xmlns:a16="http://schemas.microsoft.com/office/drawing/2014/main" id="{E2C6AC6A-48B3-C5A8-4CBA-1497AE6A7F47}"/>
              </a:ext>
            </a:extLst>
          </p:cNvPr>
          <p:cNvPicPr>
            <a:picLocks noChangeAspect="1"/>
          </p:cNvPicPr>
          <p:nvPr/>
        </p:nvPicPr>
        <p:blipFill>
          <a:blip r:embed="rId5"/>
          <a:stretch>
            <a:fillRect/>
          </a:stretch>
        </p:blipFill>
        <p:spPr>
          <a:xfrm>
            <a:off x="7952496" y="813562"/>
            <a:ext cx="3522907" cy="5765799"/>
          </a:xfrm>
          <a:prstGeom prst="rect">
            <a:avLst/>
          </a:prstGeom>
        </p:spPr>
      </p:pic>
    </p:spTree>
    <p:extLst>
      <p:ext uri="{BB962C8B-B14F-4D97-AF65-F5344CB8AC3E}">
        <p14:creationId xmlns:p14="http://schemas.microsoft.com/office/powerpoint/2010/main" val="2549573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EADD-1FD0-DD47-451F-F65B4F5EB1B7}"/>
              </a:ext>
            </a:extLst>
          </p:cNvPr>
          <p:cNvSpPr>
            <a:spLocks noGrp="1"/>
          </p:cNvSpPr>
          <p:nvPr>
            <p:ph type="title"/>
          </p:nvPr>
        </p:nvSpPr>
        <p:spPr>
          <a:xfrm>
            <a:off x="1028700" y="215901"/>
            <a:ext cx="10134600" cy="957184"/>
          </a:xfrm>
        </p:spPr>
        <p:txBody>
          <a:bodyPr>
            <a:normAutofit/>
          </a:bodyPr>
          <a:lstStyle/>
          <a:p>
            <a:r>
              <a:rPr lang="en-US"/>
              <a:t>Password Exchange: Works Cited</a:t>
            </a:r>
          </a:p>
        </p:txBody>
      </p:sp>
      <p:sp>
        <p:nvSpPr>
          <p:cNvPr id="3" name="Content Placeholder 2">
            <a:extLst>
              <a:ext uri="{FF2B5EF4-FFF2-40B4-BE49-F238E27FC236}">
                <a16:creationId xmlns:a16="http://schemas.microsoft.com/office/drawing/2014/main" id="{9A991F11-D172-4805-C097-83867DD4BB85}"/>
              </a:ext>
            </a:extLst>
          </p:cNvPr>
          <p:cNvSpPr>
            <a:spLocks noGrp="1"/>
          </p:cNvSpPr>
          <p:nvPr>
            <p:ph idx="1"/>
          </p:nvPr>
        </p:nvSpPr>
        <p:spPr>
          <a:xfrm>
            <a:off x="421309" y="1466164"/>
            <a:ext cx="10541790" cy="2669234"/>
          </a:xfrm>
        </p:spPr>
        <p:txBody>
          <a:bodyPr vert="horz" lIns="91440" tIns="45720" rIns="91440" bIns="45720" rtlCol="0" anchor="t">
            <a:normAutofit/>
          </a:bodyPr>
          <a:lstStyle/>
          <a:p>
            <a:pPr marL="342900" indent="-342900">
              <a:buFont typeface="Arial"/>
              <a:buChar char="•"/>
            </a:pPr>
            <a:endParaRPr lang="en-US">
              <a:ea typeface="+mn-lt"/>
              <a:cs typeface="+mn-lt"/>
            </a:endParaRPr>
          </a:p>
          <a:p>
            <a:pPr marL="342900" indent="-342900">
              <a:buFont typeface="Arial"/>
              <a:buChar char="•"/>
            </a:pPr>
            <a:endParaRPr lang="en-US">
              <a:ea typeface="+mn-lt"/>
              <a:cs typeface="+mn-lt"/>
            </a:endParaRPr>
          </a:p>
          <a:p>
            <a:pPr marL="342900" indent="-342900">
              <a:buFont typeface="Arial"/>
              <a:buChar char="•"/>
            </a:pPr>
            <a:endParaRPr lang="en-US">
              <a:ea typeface="+mn-lt"/>
              <a:cs typeface="+mn-lt"/>
            </a:endParaRPr>
          </a:p>
        </p:txBody>
      </p:sp>
      <p:pic>
        <p:nvPicPr>
          <p:cNvPr id="4" name="Picture 4" descr="Background pattern&#10;&#10;Description automatically generated">
            <a:extLst>
              <a:ext uri="{FF2B5EF4-FFF2-40B4-BE49-F238E27FC236}">
                <a16:creationId xmlns:a16="http://schemas.microsoft.com/office/drawing/2014/main" id="{DBF59E5F-5614-E19E-64E3-678BA90435D2}"/>
              </a:ext>
            </a:extLst>
          </p:cNvPr>
          <p:cNvPicPr>
            <a:picLocks noChangeAspect="1"/>
          </p:cNvPicPr>
          <p:nvPr/>
        </p:nvPicPr>
        <p:blipFill>
          <a:blip r:embed="rId2"/>
          <a:stretch>
            <a:fillRect/>
          </a:stretch>
        </p:blipFill>
        <p:spPr>
          <a:xfrm>
            <a:off x="318051" y="379386"/>
            <a:ext cx="622853" cy="687923"/>
          </a:xfrm>
          <a:prstGeom prst="rect">
            <a:avLst/>
          </a:prstGeom>
        </p:spPr>
      </p:pic>
      <p:sp>
        <p:nvSpPr>
          <p:cNvPr id="5" name="TextBox 4">
            <a:extLst>
              <a:ext uri="{FF2B5EF4-FFF2-40B4-BE49-F238E27FC236}">
                <a16:creationId xmlns:a16="http://schemas.microsoft.com/office/drawing/2014/main" id="{F33DDF7B-2F39-E95F-48D4-160FA6444212}"/>
              </a:ext>
            </a:extLst>
          </p:cNvPr>
          <p:cNvSpPr txBox="1"/>
          <p:nvPr/>
        </p:nvSpPr>
        <p:spPr>
          <a:xfrm>
            <a:off x="418214" y="1632098"/>
            <a:ext cx="105758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ibm.com/docs/</a:t>
            </a:r>
            <a:r>
              <a:rPr lang="en-US" dirty="0" err="1">
                <a:ea typeface="+mn-lt"/>
                <a:cs typeface="+mn-lt"/>
              </a:rPr>
              <a:t>en</a:t>
            </a:r>
            <a:r>
              <a:rPr lang="en-US" dirty="0">
                <a:ea typeface="+mn-lt"/>
                <a:cs typeface="+mn-lt"/>
              </a:rPr>
              <a:t>/</a:t>
            </a:r>
            <a:r>
              <a:rPr lang="en-US" dirty="0" err="1">
                <a:ea typeface="+mn-lt"/>
                <a:cs typeface="+mn-lt"/>
              </a:rPr>
              <a:t>ibm-mq</a:t>
            </a:r>
            <a:r>
              <a:rPr lang="en-US" dirty="0">
                <a:ea typeface="+mn-lt"/>
                <a:cs typeface="+mn-lt"/>
              </a:rPr>
              <a:t>/9.3?topic=</a:t>
            </a:r>
            <a:r>
              <a:rPr lang="en-US" dirty="0" err="1">
                <a:ea typeface="+mn-lt"/>
                <a:cs typeface="+mn-lt"/>
              </a:rPr>
              <a:t>tls</a:t>
            </a:r>
            <a:r>
              <a:rPr lang="en-US" dirty="0">
                <a:ea typeface="+mn-lt"/>
                <a:cs typeface="+mn-lt"/>
              </a:rPr>
              <a:t>-overview-</a:t>
            </a:r>
            <a:r>
              <a:rPr lang="en-US" dirty="0" err="1">
                <a:ea typeface="+mn-lt"/>
                <a:cs typeface="+mn-lt"/>
              </a:rPr>
              <a:t>ssltls</a:t>
            </a:r>
            <a:r>
              <a:rPr lang="en-US" dirty="0">
                <a:ea typeface="+mn-lt"/>
                <a:cs typeface="+mn-lt"/>
              </a:rPr>
              <a:t>-handshake</a:t>
            </a:r>
          </a:p>
          <a:p>
            <a:r>
              <a:rPr lang="en-US" dirty="0">
                <a:ea typeface="+mn-lt"/>
                <a:cs typeface="+mn-lt"/>
                <a:hlinkClick r:id="rId3"/>
              </a:rPr>
              <a:t>https://tls12.xargs.org/</a:t>
            </a:r>
            <a:endParaRPr lang="en-US"/>
          </a:p>
        </p:txBody>
      </p:sp>
    </p:spTree>
    <p:extLst>
      <p:ext uri="{BB962C8B-B14F-4D97-AF65-F5344CB8AC3E}">
        <p14:creationId xmlns:p14="http://schemas.microsoft.com/office/powerpoint/2010/main" val="2013016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7143" y="101532"/>
            <a:ext cx="9336657" cy="1325563"/>
          </a:xfrm>
        </p:spPr>
        <p:txBody>
          <a:bodyPr/>
          <a:lstStyle/>
          <a:p>
            <a:r>
              <a:rPr lang="en-US"/>
              <a:t>TLS: </a:t>
            </a:r>
            <a:r>
              <a:rPr lang="en-US">
                <a:ea typeface="+mj-lt"/>
                <a:cs typeface="+mj-lt"/>
              </a:rPr>
              <a:t>Why use it: Asymmetric Encryption</a:t>
            </a:r>
          </a:p>
        </p:txBody>
      </p:sp>
      <p:sp>
        <p:nvSpPr>
          <p:cNvPr id="3" name="Content Placeholder 2"/>
          <p:cNvSpPr>
            <a:spLocks noGrp="1"/>
          </p:cNvSpPr>
          <p:nvPr>
            <p:ph idx="1"/>
          </p:nvPr>
        </p:nvSpPr>
        <p:spPr>
          <a:xfrm>
            <a:off x="399393" y="1097500"/>
            <a:ext cx="11792607" cy="1223128"/>
          </a:xfrm>
        </p:spPr>
        <p:txBody>
          <a:bodyPr vert="horz" lIns="91440" tIns="45720" rIns="91440" bIns="45720" rtlCol="0" anchor="t">
            <a:normAutofit fontScale="62500" lnSpcReduction="20000"/>
          </a:bodyPr>
          <a:lstStyle/>
          <a:p>
            <a:r>
              <a:rPr lang="en-US"/>
              <a:t>Encryption: the process of hiding the messages sent from one computer to another by changing the content to be unreadable</a:t>
            </a:r>
            <a:endParaRPr lang="en-US">
              <a:cs typeface="Calibri"/>
            </a:endParaRPr>
          </a:p>
          <a:p>
            <a:r>
              <a:rPr lang="en-US">
                <a:ea typeface="+mn-lt"/>
                <a:cs typeface="+mn-lt"/>
              </a:rPr>
              <a:t>The public key is public to everyone. The private key is uniquely associated with the owner and is not made public.</a:t>
            </a:r>
            <a:endParaRPr lang="en-US">
              <a:cs typeface="Calibri"/>
            </a:endParaRPr>
          </a:p>
          <a:p>
            <a:r>
              <a:rPr lang="en-US">
                <a:cs typeface="Calibri"/>
              </a:rPr>
              <a:t>Notice the </a:t>
            </a:r>
            <a:r>
              <a:rPr lang="en-US" err="1">
                <a:cs typeface="Calibri"/>
              </a:rPr>
              <a:t>wireshark</a:t>
            </a:r>
            <a:r>
              <a:rPr lang="en-US">
                <a:cs typeface="Calibri"/>
              </a:rPr>
              <a:t> capture</a:t>
            </a:r>
          </a:p>
          <a:p>
            <a:endParaRPr lang="en-US">
              <a:cs typeface="Calibri"/>
            </a:endParaRPr>
          </a:p>
        </p:txBody>
      </p:sp>
      <p:sp>
        <p:nvSpPr>
          <p:cNvPr id="4" name="Rounded Rectangle 3"/>
          <p:cNvSpPr/>
          <p:nvPr/>
        </p:nvSpPr>
        <p:spPr>
          <a:xfrm>
            <a:off x="51260" y="3172056"/>
            <a:ext cx="969648" cy="11755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Client</a:t>
            </a:r>
          </a:p>
        </p:txBody>
      </p:sp>
      <p:sp>
        <p:nvSpPr>
          <p:cNvPr id="5" name="Rounded Rectangle 4"/>
          <p:cNvSpPr/>
          <p:nvPr/>
        </p:nvSpPr>
        <p:spPr>
          <a:xfrm>
            <a:off x="4050699" y="3152210"/>
            <a:ext cx="901264" cy="1126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Server</a:t>
            </a:r>
          </a:p>
        </p:txBody>
      </p:sp>
      <p:sp>
        <p:nvSpPr>
          <p:cNvPr id="6" name="Rounded Rectangle 5"/>
          <p:cNvSpPr/>
          <p:nvPr/>
        </p:nvSpPr>
        <p:spPr>
          <a:xfrm>
            <a:off x="977701" y="5080036"/>
            <a:ext cx="3301818" cy="852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Hacker using a Packet Sniffer</a:t>
            </a:r>
          </a:p>
          <a:p>
            <a:pPr algn="ctr"/>
            <a:r>
              <a:rPr lang="en-US"/>
              <a:t>Cannot decipher the payload</a:t>
            </a:r>
          </a:p>
        </p:txBody>
      </p:sp>
      <p:sp>
        <p:nvSpPr>
          <p:cNvPr id="7" name="Left-Right Arrow 6"/>
          <p:cNvSpPr/>
          <p:nvPr/>
        </p:nvSpPr>
        <p:spPr>
          <a:xfrm>
            <a:off x="1024855" y="3230365"/>
            <a:ext cx="2914183" cy="98414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Message using TLS 1.2</a:t>
            </a:r>
          </a:p>
        </p:txBody>
      </p:sp>
      <p:sp>
        <p:nvSpPr>
          <p:cNvPr id="8" name="Up Arrow 7"/>
          <p:cNvSpPr/>
          <p:nvPr/>
        </p:nvSpPr>
        <p:spPr>
          <a:xfrm>
            <a:off x="2141458" y="4097069"/>
            <a:ext cx="671209" cy="8528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Background pattern&#10;&#10;Description automatically generated">
            <a:extLst>
              <a:ext uri="{FF2B5EF4-FFF2-40B4-BE49-F238E27FC236}">
                <a16:creationId xmlns:a16="http://schemas.microsoft.com/office/drawing/2014/main" id="{6311E6DA-2163-E6BA-39F0-0C46B90E0420}"/>
              </a:ext>
            </a:extLst>
          </p:cNvPr>
          <p:cNvPicPr>
            <a:picLocks noChangeAspect="1"/>
          </p:cNvPicPr>
          <p:nvPr/>
        </p:nvPicPr>
        <p:blipFill>
          <a:blip r:embed="rId2"/>
          <a:stretch>
            <a:fillRect/>
          </a:stretch>
        </p:blipFill>
        <p:spPr>
          <a:xfrm>
            <a:off x="318051" y="379386"/>
            <a:ext cx="622853" cy="687923"/>
          </a:xfrm>
          <a:prstGeom prst="rect">
            <a:avLst/>
          </a:prstGeom>
        </p:spPr>
      </p:pic>
      <p:pic>
        <p:nvPicPr>
          <p:cNvPr id="11" name="Picture 11" descr="Table&#10;&#10;Description automatically generated">
            <a:extLst>
              <a:ext uri="{FF2B5EF4-FFF2-40B4-BE49-F238E27FC236}">
                <a16:creationId xmlns:a16="http://schemas.microsoft.com/office/drawing/2014/main" id="{C3637EE6-D320-87D2-C079-914F4DD5DF4C}"/>
              </a:ext>
            </a:extLst>
          </p:cNvPr>
          <p:cNvPicPr>
            <a:picLocks noChangeAspect="1"/>
          </p:cNvPicPr>
          <p:nvPr/>
        </p:nvPicPr>
        <p:blipFill>
          <a:blip r:embed="rId3"/>
          <a:stretch>
            <a:fillRect/>
          </a:stretch>
        </p:blipFill>
        <p:spPr>
          <a:xfrm>
            <a:off x="5047300" y="3274732"/>
            <a:ext cx="7061199" cy="3265530"/>
          </a:xfrm>
          <a:prstGeom prst="rect">
            <a:avLst/>
          </a:prstGeom>
        </p:spPr>
      </p:pic>
      <p:pic>
        <p:nvPicPr>
          <p:cNvPr id="12" name="Picture 11" descr="Text&#10;&#10;Description automatically generated">
            <a:extLst>
              <a:ext uri="{FF2B5EF4-FFF2-40B4-BE49-F238E27FC236}">
                <a16:creationId xmlns:a16="http://schemas.microsoft.com/office/drawing/2014/main" id="{0651A2B8-8D28-B5F7-5527-12796AB461F1}"/>
              </a:ext>
            </a:extLst>
          </p:cNvPr>
          <p:cNvPicPr>
            <a:picLocks noChangeAspect="1"/>
          </p:cNvPicPr>
          <p:nvPr/>
        </p:nvPicPr>
        <p:blipFill>
          <a:blip r:embed="rId4"/>
          <a:stretch>
            <a:fillRect/>
          </a:stretch>
        </p:blipFill>
        <p:spPr>
          <a:xfrm>
            <a:off x="4910786" y="2325085"/>
            <a:ext cx="6656034" cy="611589"/>
          </a:xfrm>
          <a:prstGeom prst="rect">
            <a:avLst/>
          </a:prstGeom>
        </p:spPr>
      </p:pic>
    </p:spTree>
    <p:extLst>
      <p:ext uri="{BB962C8B-B14F-4D97-AF65-F5344CB8AC3E}">
        <p14:creationId xmlns:p14="http://schemas.microsoft.com/office/powerpoint/2010/main" val="1646664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7143" y="101532"/>
            <a:ext cx="9336657" cy="994695"/>
          </a:xfrm>
        </p:spPr>
        <p:txBody>
          <a:bodyPr/>
          <a:lstStyle/>
          <a:p>
            <a:r>
              <a:rPr lang="en-US"/>
              <a:t>TLS: </a:t>
            </a:r>
            <a:r>
              <a:rPr lang="en-US">
                <a:ea typeface="+mj-lt"/>
                <a:cs typeface="+mj-lt"/>
              </a:rPr>
              <a:t>Client -Server Handshaking</a:t>
            </a:r>
          </a:p>
        </p:txBody>
      </p:sp>
      <p:sp>
        <p:nvSpPr>
          <p:cNvPr id="3" name="Content Placeholder 2"/>
          <p:cNvSpPr>
            <a:spLocks noGrp="1"/>
          </p:cNvSpPr>
          <p:nvPr>
            <p:ph idx="1"/>
          </p:nvPr>
        </p:nvSpPr>
        <p:spPr>
          <a:xfrm>
            <a:off x="399393" y="1097500"/>
            <a:ext cx="2949397" cy="4351338"/>
          </a:xfrm>
        </p:spPr>
        <p:txBody>
          <a:bodyPr vert="horz" lIns="91440" tIns="45720" rIns="91440" bIns="45720" rtlCol="0" anchor="t">
            <a:normAutofit/>
          </a:bodyPr>
          <a:lstStyle/>
          <a:p>
            <a:r>
              <a:rPr lang="en-US"/>
              <a:t>Notice there is handshaking that takes place between the client and the server with TLS</a:t>
            </a:r>
          </a:p>
          <a:p>
            <a:endParaRPr lang="en-US">
              <a:cs typeface="Calibri"/>
            </a:endParaRPr>
          </a:p>
        </p:txBody>
      </p:sp>
      <p:pic>
        <p:nvPicPr>
          <p:cNvPr id="10" name="Picture 4" descr="Background pattern&#10;&#10;Description automatically generated">
            <a:extLst>
              <a:ext uri="{FF2B5EF4-FFF2-40B4-BE49-F238E27FC236}">
                <a16:creationId xmlns:a16="http://schemas.microsoft.com/office/drawing/2014/main" id="{6311E6DA-2163-E6BA-39F0-0C46B90E0420}"/>
              </a:ext>
            </a:extLst>
          </p:cNvPr>
          <p:cNvPicPr>
            <a:picLocks noChangeAspect="1"/>
          </p:cNvPicPr>
          <p:nvPr/>
        </p:nvPicPr>
        <p:blipFill>
          <a:blip r:embed="rId2"/>
          <a:stretch>
            <a:fillRect/>
          </a:stretch>
        </p:blipFill>
        <p:spPr>
          <a:xfrm>
            <a:off x="318051" y="379386"/>
            <a:ext cx="622853" cy="687923"/>
          </a:xfrm>
          <a:prstGeom prst="rect">
            <a:avLst/>
          </a:prstGeom>
        </p:spPr>
      </p:pic>
      <p:pic>
        <p:nvPicPr>
          <p:cNvPr id="12" name="Picture 12">
            <a:extLst>
              <a:ext uri="{FF2B5EF4-FFF2-40B4-BE49-F238E27FC236}">
                <a16:creationId xmlns:a16="http://schemas.microsoft.com/office/drawing/2014/main" id="{BFEB2AF3-0BC6-BB37-2191-5DF726211256}"/>
              </a:ext>
            </a:extLst>
          </p:cNvPr>
          <p:cNvPicPr>
            <a:picLocks noChangeAspect="1"/>
          </p:cNvPicPr>
          <p:nvPr/>
        </p:nvPicPr>
        <p:blipFill>
          <a:blip r:embed="rId3"/>
          <a:stretch>
            <a:fillRect/>
          </a:stretch>
        </p:blipFill>
        <p:spPr>
          <a:xfrm>
            <a:off x="6050427" y="1155003"/>
            <a:ext cx="5647488" cy="5291208"/>
          </a:xfrm>
          <a:prstGeom prst="rect">
            <a:avLst/>
          </a:prstGeom>
        </p:spPr>
      </p:pic>
      <p:pic>
        <p:nvPicPr>
          <p:cNvPr id="14" name="Picture 14">
            <a:extLst>
              <a:ext uri="{FF2B5EF4-FFF2-40B4-BE49-F238E27FC236}">
                <a16:creationId xmlns:a16="http://schemas.microsoft.com/office/drawing/2014/main" id="{B3BC7B26-922E-C30E-AC07-FD26E5BDCA87}"/>
              </a:ext>
            </a:extLst>
          </p:cNvPr>
          <p:cNvPicPr>
            <a:picLocks noChangeAspect="1"/>
          </p:cNvPicPr>
          <p:nvPr/>
        </p:nvPicPr>
        <p:blipFill>
          <a:blip r:embed="rId4"/>
          <a:stretch>
            <a:fillRect/>
          </a:stretch>
        </p:blipFill>
        <p:spPr>
          <a:xfrm>
            <a:off x="7428144" y="2333338"/>
            <a:ext cx="998620" cy="374482"/>
          </a:xfrm>
          <a:prstGeom prst="rect">
            <a:avLst/>
          </a:prstGeom>
        </p:spPr>
      </p:pic>
      <p:pic>
        <p:nvPicPr>
          <p:cNvPr id="5" name="Picture 4" descr="Text&#10;&#10;Description automatically generated">
            <a:extLst>
              <a:ext uri="{FF2B5EF4-FFF2-40B4-BE49-F238E27FC236}">
                <a16:creationId xmlns:a16="http://schemas.microsoft.com/office/drawing/2014/main" id="{E9ACC35B-024D-A599-3EB4-5A727D3A27E9}"/>
              </a:ext>
            </a:extLst>
          </p:cNvPr>
          <p:cNvPicPr>
            <a:picLocks noChangeAspect="1"/>
          </p:cNvPicPr>
          <p:nvPr/>
        </p:nvPicPr>
        <p:blipFill>
          <a:blip r:embed="rId5"/>
          <a:stretch>
            <a:fillRect/>
          </a:stretch>
        </p:blipFill>
        <p:spPr>
          <a:xfrm>
            <a:off x="72972" y="3884527"/>
            <a:ext cx="5495314" cy="505264"/>
          </a:xfrm>
          <a:prstGeom prst="rect">
            <a:avLst/>
          </a:prstGeom>
        </p:spPr>
      </p:pic>
      <p:sp>
        <p:nvSpPr>
          <p:cNvPr id="7" name="Rectangle 6">
            <a:extLst>
              <a:ext uri="{FF2B5EF4-FFF2-40B4-BE49-F238E27FC236}">
                <a16:creationId xmlns:a16="http://schemas.microsoft.com/office/drawing/2014/main" id="{9F5A1445-6092-E5CE-6529-B3BBF39E91DD}"/>
              </a:ext>
            </a:extLst>
          </p:cNvPr>
          <p:cNvSpPr/>
          <p:nvPr/>
        </p:nvSpPr>
        <p:spPr>
          <a:xfrm>
            <a:off x="5871989" y="1194572"/>
            <a:ext cx="5406473" cy="4652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8F64F0E3-4320-0B49-E08A-2902208A40C8}"/>
              </a:ext>
            </a:extLst>
          </p:cNvPr>
          <p:cNvSpPr/>
          <p:nvPr/>
        </p:nvSpPr>
        <p:spPr>
          <a:xfrm>
            <a:off x="77245" y="3834990"/>
            <a:ext cx="2792636" cy="25263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651FEAD3-98F3-9F47-4F4B-BE3EA17D535B}"/>
              </a:ext>
            </a:extLst>
          </p:cNvPr>
          <p:cNvSpPr/>
          <p:nvPr/>
        </p:nvSpPr>
        <p:spPr>
          <a:xfrm>
            <a:off x="5916291" y="2027455"/>
            <a:ext cx="5645705" cy="73996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B16B43B0-7AD8-192A-075D-02178DA191BA}"/>
              </a:ext>
            </a:extLst>
          </p:cNvPr>
          <p:cNvSpPr/>
          <p:nvPr/>
        </p:nvSpPr>
        <p:spPr>
          <a:xfrm>
            <a:off x="32942" y="4136245"/>
            <a:ext cx="5282426" cy="18175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E8526114-C388-F7CC-E5F2-3071E3495F9E}"/>
              </a:ext>
            </a:extLst>
          </p:cNvPr>
          <p:cNvSpPr/>
          <p:nvPr/>
        </p:nvSpPr>
        <p:spPr>
          <a:xfrm>
            <a:off x="6350454" y="3312223"/>
            <a:ext cx="4298915" cy="4652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9B1CC8AC-3D2E-5C5C-972C-7198853CF70F}"/>
              </a:ext>
            </a:extLst>
          </p:cNvPr>
          <p:cNvSpPr/>
          <p:nvPr/>
        </p:nvSpPr>
        <p:spPr>
          <a:xfrm>
            <a:off x="6350454" y="4313455"/>
            <a:ext cx="4298915" cy="4652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753180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7143" y="101532"/>
            <a:ext cx="9336657" cy="994695"/>
          </a:xfrm>
        </p:spPr>
        <p:txBody>
          <a:bodyPr/>
          <a:lstStyle/>
          <a:p>
            <a:r>
              <a:rPr lang="en-US"/>
              <a:t>TLS: </a:t>
            </a:r>
            <a:r>
              <a:rPr lang="en-US">
                <a:ea typeface="+mj-lt"/>
                <a:cs typeface="+mj-lt"/>
              </a:rPr>
              <a:t>Determine the IP Address</a:t>
            </a:r>
          </a:p>
        </p:txBody>
      </p:sp>
      <p:sp>
        <p:nvSpPr>
          <p:cNvPr id="3" name="Content Placeholder 2"/>
          <p:cNvSpPr>
            <a:spLocks noGrp="1"/>
          </p:cNvSpPr>
          <p:nvPr>
            <p:ph idx="1"/>
          </p:nvPr>
        </p:nvSpPr>
        <p:spPr>
          <a:xfrm>
            <a:off x="399393" y="1097500"/>
            <a:ext cx="4465926" cy="4351338"/>
          </a:xfrm>
        </p:spPr>
        <p:txBody>
          <a:bodyPr vert="horz" lIns="91440" tIns="45720" rIns="91440" bIns="45720" rtlCol="0" anchor="t">
            <a:normAutofit/>
          </a:bodyPr>
          <a:lstStyle/>
          <a:p>
            <a:r>
              <a:rPr lang="en-US"/>
              <a:t>Determine the IP address of the localhost computer</a:t>
            </a:r>
          </a:p>
          <a:p>
            <a:r>
              <a:rPr lang="en-US">
                <a:cs typeface="Calibri"/>
              </a:rPr>
              <a:t>Use the command ipconfig</a:t>
            </a:r>
          </a:p>
          <a:p>
            <a:r>
              <a:rPr lang="en-US">
                <a:cs typeface="Calibri"/>
              </a:rPr>
              <a:t>Notice this computer has two connections: wired Ethernet connection and a Wi-Fi connection</a:t>
            </a:r>
          </a:p>
          <a:p>
            <a:r>
              <a:rPr lang="en-US">
                <a:cs typeface="Calibri"/>
              </a:rPr>
              <a:t>The gateway IP is how you get off your LAN to the Internet </a:t>
            </a:r>
          </a:p>
          <a:p>
            <a:endParaRPr lang="en-US">
              <a:cs typeface="Calibri"/>
            </a:endParaRPr>
          </a:p>
        </p:txBody>
      </p:sp>
      <p:pic>
        <p:nvPicPr>
          <p:cNvPr id="10" name="Picture 4" descr="Background pattern&#10;&#10;Description automatically generated">
            <a:extLst>
              <a:ext uri="{FF2B5EF4-FFF2-40B4-BE49-F238E27FC236}">
                <a16:creationId xmlns:a16="http://schemas.microsoft.com/office/drawing/2014/main" id="{6311E6DA-2163-E6BA-39F0-0C46B90E0420}"/>
              </a:ext>
            </a:extLst>
          </p:cNvPr>
          <p:cNvPicPr>
            <a:picLocks noChangeAspect="1"/>
          </p:cNvPicPr>
          <p:nvPr/>
        </p:nvPicPr>
        <p:blipFill>
          <a:blip r:embed="rId2"/>
          <a:stretch>
            <a:fillRect/>
          </a:stretch>
        </p:blipFill>
        <p:spPr>
          <a:xfrm>
            <a:off x="318051" y="379386"/>
            <a:ext cx="622853" cy="687923"/>
          </a:xfrm>
          <a:prstGeom prst="rect">
            <a:avLst/>
          </a:prstGeom>
        </p:spPr>
      </p:pic>
      <p:pic>
        <p:nvPicPr>
          <p:cNvPr id="4" name="Picture 5" descr="Text&#10;&#10;Description automatically generated">
            <a:extLst>
              <a:ext uri="{FF2B5EF4-FFF2-40B4-BE49-F238E27FC236}">
                <a16:creationId xmlns:a16="http://schemas.microsoft.com/office/drawing/2014/main" id="{A59F9662-DFA3-85EA-A66E-993E87C36102}"/>
              </a:ext>
            </a:extLst>
          </p:cNvPr>
          <p:cNvPicPr>
            <a:picLocks noChangeAspect="1"/>
          </p:cNvPicPr>
          <p:nvPr/>
        </p:nvPicPr>
        <p:blipFill>
          <a:blip r:embed="rId3"/>
          <a:stretch>
            <a:fillRect/>
          </a:stretch>
        </p:blipFill>
        <p:spPr>
          <a:xfrm>
            <a:off x="5665694" y="1183005"/>
            <a:ext cx="5985435" cy="5153138"/>
          </a:xfrm>
          <a:prstGeom prst="rect">
            <a:avLst/>
          </a:prstGeom>
        </p:spPr>
      </p:pic>
      <p:sp>
        <p:nvSpPr>
          <p:cNvPr id="7" name="Rectangle 6">
            <a:extLst>
              <a:ext uri="{FF2B5EF4-FFF2-40B4-BE49-F238E27FC236}">
                <a16:creationId xmlns:a16="http://schemas.microsoft.com/office/drawing/2014/main" id="{7F3EE300-6428-B9AB-C9A1-DA2BAF7E328A}"/>
              </a:ext>
            </a:extLst>
          </p:cNvPr>
          <p:cNvSpPr/>
          <p:nvPr/>
        </p:nvSpPr>
        <p:spPr>
          <a:xfrm>
            <a:off x="5666895" y="2019811"/>
            <a:ext cx="5367209" cy="12609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06A46E37-E55D-704C-83D3-B2C1DD48BD03}"/>
              </a:ext>
            </a:extLst>
          </p:cNvPr>
          <p:cNvSpPr/>
          <p:nvPr/>
        </p:nvSpPr>
        <p:spPr>
          <a:xfrm>
            <a:off x="5655341" y="4130513"/>
            <a:ext cx="5339239" cy="13542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3D00B3CF-5A00-8CAD-5807-239149B551EB}"/>
              </a:ext>
            </a:extLst>
          </p:cNvPr>
          <p:cNvSpPr/>
          <p:nvPr/>
        </p:nvSpPr>
        <p:spPr>
          <a:xfrm>
            <a:off x="8722016" y="4668394"/>
            <a:ext cx="2175447" cy="73423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67FBC939-581F-ABA1-2070-37DCE7134FE3}"/>
              </a:ext>
            </a:extLst>
          </p:cNvPr>
          <p:cNvSpPr/>
          <p:nvPr/>
        </p:nvSpPr>
        <p:spPr>
          <a:xfrm>
            <a:off x="8718281" y="2453365"/>
            <a:ext cx="2246416" cy="78652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39455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7143" y="101532"/>
            <a:ext cx="9336657" cy="994695"/>
          </a:xfrm>
        </p:spPr>
        <p:txBody>
          <a:bodyPr/>
          <a:lstStyle/>
          <a:p>
            <a:r>
              <a:rPr lang="en-US"/>
              <a:t>TLS: </a:t>
            </a:r>
            <a:r>
              <a:rPr lang="en-US">
                <a:ea typeface="+mj-lt"/>
                <a:cs typeface="+mj-lt"/>
              </a:rPr>
              <a:t>Determine the IP Address</a:t>
            </a:r>
          </a:p>
        </p:txBody>
      </p:sp>
      <p:sp>
        <p:nvSpPr>
          <p:cNvPr id="3" name="Content Placeholder 2"/>
          <p:cNvSpPr>
            <a:spLocks noGrp="1"/>
          </p:cNvSpPr>
          <p:nvPr>
            <p:ph idx="1"/>
          </p:nvPr>
        </p:nvSpPr>
        <p:spPr>
          <a:xfrm>
            <a:off x="399393" y="1097500"/>
            <a:ext cx="2949397" cy="4351338"/>
          </a:xfrm>
        </p:spPr>
        <p:txBody>
          <a:bodyPr vert="horz" lIns="91440" tIns="45720" rIns="91440" bIns="45720" rtlCol="0" anchor="t">
            <a:normAutofit/>
          </a:bodyPr>
          <a:lstStyle/>
          <a:p>
            <a:r>
              <a:rPr lang="en-US"/>
              <a:t>Notice there is handshaking that takes place between the client and the server with TLS</a:t>
            </a:r>
          </a:p>
          <a:p>
            <a:endParaRPr lang="en-US">
              <a:cs typeface="Calibri"/>
            </a:endParaRPr>
          </a:p>
        </p:txBody>
      </p:sp>
      <p:pic>
        <p:nvPicPr>
          <p:cNvPr id="10" name="Picture 4" descr="Background pattern&#10;&#10;Description automatically generated">
            <a:extLst>
              <a:ext uri="{FF2B5EF4-FFF2-40B4-BE49-F238E27FC236}">
                <a16:creationId xmlns:a16="http://schemas.microsoft.com/office/drawing/2014/main" id="{6311E6DA-2163-E6BA-39F0-0C46B90E0420}"/>
              </a:ext>
            </a:extLst>
          </p:cNvPr>
          <p:cNvPicPr>
            <a:picLocks noChangeAspect="1"/>
          </p:cNvPicPr>
          <p:nvPr/>
        </p:nvPicPr>
        <p:blipFill>
          <a:blip r:embed="rId2"/>
          <a:stretch>
            <a:fillRect/>
          </a:stretch>
        </p:blipFill>
        <p:spPr>
          <a:xfrm>
            <a:off x="318051" y="379386"/>
            <a:ext cx="622853" cy="687923"/>
          </a:xfrm>
          <a:prstGeom prst="rect">
            <a:avLst/>
          </a:prstGeom>
        </p:spPr>
      </p:pic>
      <p:pic>
        <p:nvPicPr>
          <p:cNvPr id="5" name="Picture 5" descr="Text&#10;&#10;Description automatically generated">
            <a:extLst>
              <a:ext uri="{FF2B5EF4-FFF2-40B4-BE49-F238E27FC236}">
                <a16:creationId xmlns:a16="http://schemas.microsoft.com/office/drawing/2014/main" id="{298EA209-B26C-89A9-8B35-5C56AE137958}"/>
              </a:ext>
            </a:extLst>
          </p:cNvPr>
          <p:cNvPicPr>
            <a:picLocks noChangeAspect="1"/>
          </p:cNvPicPr>
          <p:nvPr/>
        </p:nvPicPr>
        <p:blipFill>
          <a:blip r:embed="rId3"/>
          <a:stretch>
            <a:fillRect/>
          </a:stretch>
        </p:blipFill>
        <p:spPr>
          <a:xfrm>
            <a:off x="4847665" y="1663237"/>
            <a:ext cx="7102288" cy="2455760"/>
          </a:xfrm>
          <a:prstGeom prst="rect">
            <a:avLst/>
          </a:prstGeom>
        </p:spPr>
      </p:pic>
      <p:sp>
        <p:nvSpPr>
          <p:cNvPr id="7" name="Rectangle 6">
            <a:extLst>
              <a:ext uri="{FF2B5EF4-FFF2-40B4-BE49-F238E27FC236}">
                <a16:creationId xmlns:a16="http://schemas.microsoft.com/office/drawing/2014/main" id="{B91FEC6E-610E-27C8-88A1-7FEB6526B3B1}"/>
              </a:ext>
            </a:extLst>
          </p:cNvPr>
          <p:cNvSpPr/>
          <p:nvPr/>
        </p:nvSpPr>
        <p:spPr>
          <a:xfrm>
            <a:off x="4848866" y="1638811"/>
            <a:ext cx="3215680" cy="3532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101C4A31-B385-7BCB-6601-94446974EC27}"/>
              </a:ext>
            </a:extLst>
          </p:cNvPr>
          <p:cNvSpPr/>
          <p:nvPr/>
        </p:nvSpPr>
        <p:spPr>
          <a:xfrm>
            <a:off x="4904546" y="2232982"/>
            <a:ext cx="4693035" cy="614702"/>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4252879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7143" y="101532"/>
            <a:ext cx="9336657" cy="994695"/>
          </a:xfrm>
        </p:spPr>
        <p:txBody>
          <a:bodyPr/>
          <a:lstStyle/>
          <a:p>
            <a:r>
              <a:rPr lang="en-US"/>
              <a:t>TLS: </a:t>
            </a:r>
            <a:r>
              <a:rPr lang="en-US" err="1">
                <a:ea typeface="+mj-lt"/>
                <a:cs typeface="+mj-lt"/>
              </a:rPr>
              <a:t>Tracerroute</a:t>
            </a:r>
          </a:p>
        </p:txBody>
      </p:sp>
      <p:sp>
        <p:nvSpPr>
          <p:cNvPr id="3" name="Content Placeholder 2"/>
          <p:cNvSpPr>
            <a:spLocks noGrp="1"/>
          </p:cNvSpPr>
          <p:nvPr>
            <p:ph idx="1"/>
          </p:nvPr>
        </p:nvSpPr>
        <p:spPr>
          <a:xfrm>
            <a:off x="399393" y="1097500"/>
            <a:ext cx="2949397" cy="4351338"/>
          </a:xfrm>
        </p:spPr>
        <p:txBody>
          <a:bodyPr vert="horz" lIns="91440" tIns="45720" rIns="91440" bIns="45720" rtlCol="0" anchor="t">
            <a:normAutofit/>
          </a:bodyPr>
          <a:lstStyle/>
          <a:p>
            <a:r>
              <a:rPr lang="en-US"/>
              <a:t>Traces through the WAN routers showing the hops to get to the destination</a:t>
            </a:r>
            <a:endParaRPr lang="en-US">
              <a:cs typeface="Calibri"/>
            </a:endParaRPr>
          </a:p>
          <a:p>
            <a:endParaRPr lang="en-US">
              <a:cs typeface="Calibri"/>
            </a:endParaRPr>
          </a:p>
        </p:txBody>
      </p:sp>
      <p:pic>
        <p:nvPicPr>
          <p:cNvPr id="10" name="Picture 4" descr="Background pattern&#10;&#10;Description automatically generated">
            <a:extLst>
              <a:ext uri="{FF2B5EF4-FFF2-40B4-BE49-F238E27FC236}">
                <a16:creationId xmlns:a16="http://schemas.microsoft.com/office/drawing/2014/main" id="{6311E6DA-2163-E6BA-39F0-0C46B90E0420}"/>
              </a:ext>
            </a:extLst>
          </p:cNvPr>
          <p:cNvPicPr>
            <a:picLocks noChangeAspect="1"/>
          </p:cNvPicPr>
          <p:nvPr/>
        </p:nvPicPr>
        <p:blipFill>
          <a:blip r:embed="rId2"/>
          <a:stretch>
            <a:fillRect/>
          </a:stretch>
        </p:blipFill>
        <p:spPr>
          <a:xfrm>
            <a:off x="318051" y="379386"/>
            <a:ext cx="622853" cy="687923"/>
          </a:xfrm>
          <a:prstGeom prst="rect">
            <a:avLst/>
          </a:prstGeom>
        </p:spPr>
      </p:pic>
      <p:pic>
        <p:nvPicPr>
          <p:cNvPr id="4" name="Picture 5" descr="Text&#10;&#10;Description automatically generated">
            <a:extLst>
              <a:ext uri="{FF2B5EF4-FFF2-40B4-BE49-F238E27FC236}">
                <a16:creationId xmlns:a16="http://schemas.microsoft.com/office/drawing/2014/main" id="{D5406E93-05A5-DC16-D6AA-5044052E3C72}"/>
              </a:ext>
            </a:extLst>
          </p:cNvPr>
          <p:cNvPicPr>
            <a:picLocks noChangeAspect="1"/>
          </p:cNvPicPr>
          <p:nvPr/>
        </p:nvPicPr>
        <p:blipFill>
          <a:blip r:embed="rId3"/>
          <a:stretch>
            <a:fillRect/>
          </a:stretch>
        </p:blipFill>
        <p:spPr>
          <a:xfrm>
            <a:off x="3678518" y="1414595"/>
            <a:ext cx="7203140" cy="4574165"/>
          </a:xfrm>
          <a:prstGeom prst="rect">
            <a:avLst/>
          </a:prstGeom>
        </p:spPr>
      </p:pic>
    </p:spTree>
    <p:extLst>
      <p:ext uri="{BB962C8B-B14F-4D97-AF65-F5344CB8AC3E}">
        <p14:creationId xmlns:p14="http://schemas.microsoft.com/office/powerpoint/2010/main" val="1782767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7143" y="101532"/>
            <a:ext cx="9336657" cy="994695"/>
          </a:xfrm>
        </p:spPr>
        <p:txBody>
          <a:bodyPr/>
          <a:lstStyle/>
          <a:p>
            <a:r>
              <a:rPr lang="en-US"/>
              <a:t>TLS: </a:t>
            </a:r>
            <a:r>
              <a:rPr lang="en-US">
                <a:ea typeface="+mj-lt"/>
                <a:cs typeface="+mj-lt"/>
              </a:rPr>
              <a:t>Wireshark: Packet Tracing</a:t>
            </a:r>
          </a:p>
        </p:txBody>
      </p:sp>
      <p:sp>
        <p:nvSpPr>
          <p:cNvPr id="3" name="Content Placeholder 2"/>
          <p:cNvSpPr>
            <a:spLocks noGrp="1"/>
          </p:cNvSpPr>
          <p:nvPr>
            <p:ph idx="1"/>
          </p:nvPr>
        </p:nvSpPr>
        <p:spPr>
          <a:xfrm>
            <a:off x="399393" y="1097500"/>
            <a:ext cx="3636691" cy="4351338"/>
          </a:xfrm>
        </p:spPr>
        <p:txBody>
          <a:bodyPr vert="horz" lIns="91440" tIns="45720" rIns="91440" bIns="45720" rtlCol="0" anchor="t">
            <a:normAutofit/>
          </a:bodyPr>
          <a:lstStyle/>
          <a:p>
            <a:r>
              <a:rPr lang="en-US"/>
              <a:t>Notice there is handshaking that takes place between the client and the server with TLS</a:t>
            </a:r>
          </a:p>
          <a:p>
            <a:r>
              <a:rPr lang="en-US">
                <a:cs typeface="Calibri"/>
              </a:rPr>
              <a:t>Notice I am filtering by IP address</a:t>
            </a:r>
          </a:p>
          <a:p>
            <a:endParaRPr lang="en-US">
              <a:cs typeface="Calibri"/>
            </a:endParaRPr>
          </a:p>
        </p:txBody>
      </p:sp>
      <p:pic>
        <p:nvPicPr>
          <p:cNvPr id="10" name="Picture 4" descr="Background pattern&#10;&#10;Description automatically generated">
            <a:extLst>
              <a:ext uri="{FF2B5EF4-FFF2-40B4-BE49-F238E27FC236}">
                <a16:creationId xmlns:a16="http://schemas.microsoft.com/office/drawing/2014/main" id="{6311E6DA-2163-E6BA-39F0-0C46B90E0420}"/>
              </a:ext>
            </a:extLst>
          </p:cNvPr>
          <p:cNvPicPr>
            <a:picLocks noChangeAspect="1"/>
          </p:cNvPicPr>
          <p:nvPr/>
        </p:nvPicPr>
        <p:blipFill>
          <a:blip r:embed="rId2"/>
          <a:stretch>
            <a:fillRect/>
          </a:stretch>
        </p:blipFill>
        <p:spPr>
          <a:xfrm>
            <a:off x="318051" y="379386"/>
            <a:ext cx="622853" cy="687923"/>
          </a:xfrm>
          <a:prstGeom prst="rect">
            <a:avLst/>
          </a:prstGeom>
        </p:spPr>
      </p:pic>
      <p:pic>
        <p:nvPicPr>
          <p:cNvPr id="5" name="Picture 5" descr="Table&#10;&#10;Description automatically generated">
            <a:extLst>
              <a:ext uri="{FF2B5EF4-FFF2-40B4-BE49-F238E27FC236}">
                <a16:creationId xmlns:a16="http://schemas.microsoft.com/office/drawing/2014/main" id="{48C5D9FE-C517-1575-4AAE-C6B9CDCBFF78}"/>
              </a:ext>
            </a:extLst>
          </p:cNvPr>
          <p:cNvPicPr>
            <a:picLocks noChangeAspect="1"/>
          </p:cNvPicPr>
          <p:nvPr/>
        </p:nvPicPr>
        <p:blipFill>
          <a:blip r:embed="rId3"/>
          <a:stretch>
            <a:fillRect/>
          </a:stretch>
        </p:blipFill>
        <p:spPr>
          <a:xfrm>
            <a:off x="4462929" y="1427943"/>
            <a:ext cx="6762376" cy="2724643"/>
          </a:xfrm>
          <a:prstGeom prst="rect">
            <a:avLst/>
          </a:prstGeom>
        </p:spPr>
      </p:pic>
      <p:sp>
        <p:nvSpPr>
          <p:cNvPr id="7" name="Rectangle 6">
            <a:extLst>
              <a:ext uri="{FF2B5EF4-FFF2-40B4-BE49-F238E27FC236}">
                <a16:creationId xmlns:a16="http://schemas.microsoft.com/office/drawing/2014/main" id="{1FA3488E-E4F5-4D0B-821F-F51CAE1BF9B5}"/>
              </a:ext>
            </a:extLst>
          </p:cNvPr>
          <p:cNvSpPr/>
          <p:nvPr/>
        </p:nvSpPr>
        <p:spPr>
          <a:xfrm>
            <a:off x="8296542" y="2976046"/>
            <a:ext cx="1706621" cy="12609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325F6447-4CEC-E7DB-9DF9-2446E69C6BB0}"/>
              </a:ext>
            </a:extLst>
          </p:cNvPr>
          <p:cNvSpPr/>
          <p:nvPr/>
        </p:nvSpPr>
        <p:spPr>
          <a:xfrm>
            <a:off x="4464130" y="2423223"/>
            <a:ext cx="2154857" cy="4017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ounded Rectangle 3">
            <a:extLst>
              <a:ext uri="{FF2B5EF4-FFF2-40B4-BE49-F238E27FC236}">
                <a16:creationId xmlns:a16="http://schemas.microsoft.com/office/drawing/2014/main" id="{1877A5B2-B37D-3CD5-8448-A294B477456A}"/>
              </a:ext>
            </a:extLst>
          </p:cNvPr>
          <p:cNvSpPr/>
          <p:nvPr/>
        </p:nvSpPr>
        <p:spPr>
          <a:xfrm>
            <a:off x="4455172" y="4789439"/>
            <a:ext cx="1731647" cy="11867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Client</a:t>
            </a:r>
          </a:p>
          <a:p>
            <a:pPr algn="ctr"/>
            <a:r>
              <a:rPr lang="en-US" dirty="0">
                <a:cs typeface="Calibri"/>
              </a:rPr>
              <a:t>192.168.1.226</a:t>
            </a:r>
          </a:p>
        </p:txBody>
      </p:sp>
      <p:sp>
        <p:nvSpPr>
          <p:cNvPr id="11" name="Rounded Rectangle 4">
            <a:extLst>
              <a:ext uri="{FF2B5EF4-FFF2-40B4-BE49-F238E27FC236}">
                <a16:creationId xmlns:a16="http://schemas.microsoft.com/office/drawing/2014/main" id="{E47C4FF2-39C8-8052-F04A-6B5CFE62970D}"/>
              </a:ext>
            </a:extLst>
          </p:cNvPr>
          <p:cNvSpPr/>
          <p:nvPr/>
        </p:nvSpPr>
        <p:spPr>
          <a:xfrm>
            <a:off x="9212875" y="4784533"/>
            <a:ext cx="1805205" cy="11230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Server</a:t>
            </a:r>
          </a:p>
          <a:p>
            <a:pPr algn="ctr"/>
            <a:r>
              <a:rPr lang="en-US" dirty="0">
                <a:cs typeface="Calibri"/>
              </a:rPr>
              <a:t>18.154.234.51</a:t>
            </a:r>
          </a:p>
        </p:txBody>
      </p:sp>
      <p:sp>
        <p:nvSpPr>
          <p:cNvPr id="13" name="Left-Right Arrow 6">
            <a:extLst>
              <a:ext uri="{FF2B5EF4-FFF2-40B4-BE49-F238E27FC236}">
                <a16:creationId xmlns:a16="http://schemas.microsoft.com/office/drawing/2014/main" id="{8C2F4327-DA1A-8199-8BBE-F75B3BA84549}"/>
              </a:ext>
            </a:extLst>
          </p:cNvPr>
          <p:cNvSpPr/>
          <p:nvPr/>
        </p:nvSpPr>
        <p:spPr>
          <a:xfrm>
            <a:off x="6187031" y="4858953"/>
            <a:ext cx="2914183" cy="98414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Message using TLS 1.2</a:t>
            </a:r>
          </a:p>
        </p:txBody>
      </p:sp>
    </p:spTree>
    <p:extLst>
      <p:ext uri="{BB962C8B-B14F-4D97-AF65-F5344CB8AC3E}">
        <p14:creationId xmlns:p14="http://schemas.microsoft.com/office/powerpoint/2010/main" val="1763102404"/>
      </p:ext>
    </p:extLst>
  </p:cSld>
  <p:clrMapOvr>
    <a:masterClrMapping/>
  </p:clrMapOvr>
</p:sld>
</file>

<file path=ppt/theme/theme1.xml><?xml version="1.0" encoding="utf-8"?>
<a:theme xmlns:a="http://schemas.openxmlformats.org/drawingml/2006/main" name="AdornVTI">
  <a:themeElements>
    <a:clrScheme name="AnalogousFromRegularSeedLeftStep">
      <a:dk1>
        <a:srgbClr val="000000"/>
      </a:dk1>
      <a:lt1>
        <a:srgbClr val="FFFFFF"/>
      </a:lt1>
      <a:dk2>
        <a:srgbClr val="1B212F"/>
      </a:dk2>
      <a:lt2>
        <a:srgbClr val="F0F3F0"/>
      </a:lt2>
      <a:accent1>
        <a:srgbClr val="DD29E7"/>
      </a:accent1>
      <a:accent2>
        <a:srgbClr val="7C17D5"/>
      </a:accent2>
      <a:accent3>
        <a:srgbClr val="432DE7"/>
      </a:accent3>
      <a:accent4>
        <a:srgbClr val="1750D5"/>
      </a:accent4>
      <a:accent5>
        <a:srgbClr val="29B1E7"/>
      </a:accent5>
      <a:accent6>
        <a:srgbClr val="15C1AA"/>
      </a:accent6>
      <a:hlink>
        <a:srgbClr val="3A9F35"/>
      </a:hlink>
      <a:folHlink>
        <a:srgbClr val="7F7F7F"/>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31</Slides>
  <Notes>0</Notes>
  <HiddenSlides>0</HiddenSlides>
  <ScaleCrop>false</ScaleCrop>
  <HeadingPairs>
    <vt:vector size="4" baseType="variant">
      <vt:variant>
        <vt:lpstr>Theme</vt:lpstr>
      </vt:variant>
      <vt:variant>
        <vt:i4>4</vt:i4>
      </vt:variant>
      <vt:variant>
        <vt:lpstr>Slide Titles</vt:lpstr>
      </vt:variant>
      <vt:variant>
        <vt:i4>31</vt:i4>
      </vt:variant>
    </vt:vector>
  </HeadingPairs>
  <TitlesOfParts>
    <vt:vector size="35" baseType="lpstr">
      <vt:lpstr>AdornVTI</vt:lpstr>
      <vt:lpstr>Office Theme</vt:lpstr>
      <vt:lpstr>Office Theme</vt:lpstr>
      <vt:lpstr>Office Theme</vt:lpstr>
      <vt:lpstr>IST 402 Network Security Behind the Scenes LM4</vt:lpstr>
      <vt:lpstr>TLS: Handshaking: Client and Server</vt:lpstr>
      <vt:lpstr>TLS Transport Layer Security</vt:lpstr>
      <vt:lpstr>TLS: Why use it: Asymmetric Encryption</vt:lpstr>
      <vt:lpstr>TLS: Client -Server Handshaking</vt:lpstr>
      <vt:lpstr>TLS: Determine the IP Address</vt:lpstr>
      <vt:lpstr>TLS: Determine the IP Address</vt:lpstr>
      <vt:lpstr>TLS: Tracerroute</vt:lpstr>
      <vt:lpstr>TLS: Wireshark: Packet Tracing</vt:lpstr>
      <vt:lpstr>TLS: Wireshark: Packet Tracing</vt:lpstr>
      <vt:lpstr>TLS: Wireshark: Packet Tracing: ICMP</vt:lpstr>
      <vt:lpstr>TLS: Wireshark: Packet Tracing: ICMP</vt:lpstr>
      <vt:lpstr>TLS: Wireshark: Handshaking Client -&gt; Server</vt:lpstr>
      <vt:lpstr>TLS: Wireshark: Handshaking</vt:lpstr>
      <vt:lpstr>TLS: Wireshark: IP Internet Protocol</vt:lpstr>
      <vt:lpstr>TLS: Wireshark: Client Hello</vt:lpstr>
      <vt:lpstr>TLS: Wireshark: Server Hello</vt:lpstr>
      <vt:lpstr>TLS: Wireshark: Server Hello</vt:lpstr>
      <vt:lpstr>TLS: Wireshark: Handshaking: TLS 1.2 Example</vt:lpstr>
      <vt:lpstr>TLS: Wireshark: Client Hello TLS 1.2 Example</vt:lpstr>
      <vt:lpstr>TLS: Wireshark: Server Hello: TLS 1.2 Example</vt:lpstr>
      <vt:lpstr>TLS: Wireshark: Certificate TLS 1.2 Example</vt:lpstr>
      <vt:lpstr>TLS: Wireshark: Certificate TLS 1.2 Example</vt:lpstr>
      <vt:lpstr>TLS: Wireshark: Key Exchange: TLS 1.2 Example</vt:lpstr>
      <vt:lpstr>TLS: Wireshark: Hello Done: TLS 1.2 Example</vt:lpstr>
      <vt:lpstr>TLS: Wireshark: Client Key Exchange</vt:lpstr>
      <vt:lpstr>TLS: Wireshark: Client Key Exchange</vt:lpstr>
      <vt:lpstr>TLS: Wireshark: Master Secret Generation</vt:lpstr>
      <vt:lpstr>TLS: Wireshark: Change Cipher Spec</vt:lpstr>
      <vt:lpstr>TLS: Wireshark: Encrypted Session</vt:lpstr>
      <vt:lpstr>Password Exchange: Works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564</cp:revision>
  <dcterms:created xsi:type="dcterms:W3CDTF">2022-12-20T03:23:18Z</dcterms:created>
  <dcterms:modified xsi:type="dcterms:W3CDTF">2023-04-02T16:12:47Z</dcterms:modified>
</cp:coreProperties>
</file>